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542" r:id="rId3"/>
    <p:sldId id="439" r:id="rId4"/>
    <p:sldId id="440" r:id="rId5"/>
    <p:sldId id="441" r:id="rId6"/>
    <p:sldId id="442" r:id="rId7"/>
    <p:sldId id="443" r:id="rId8"/>
    <p:sldId id="444" r:id="rId9"/>
    <p:sldId id="445" r:id="rId10"/>
    <p:sldId id="446" r:id="rId11"/>
    <p:sldId id="447" r:id="rId12"/>
    <p:sldId id="448" r:id="rId13"/>
    <p:sldId id="449" r:id="rId14"/>
    <p:sldId id="450" r:id="rId15"/>
    <p:sldId id="451" r:id="rId16"/>
    <p:sldId id="452" r:id="rId17"/>
    <p:sldId id="453" r:id="rId18"/>
    <p:sldId id="454" r:id="rId19"/>
    <p:sldId id="455" r:id="rId20"/>
    <p:sldId id="456" r:id="rId21"/>
    <p:sldId id="457" r:id="rId22"/>
    <p:sldId id="458" r:id="rId23"/>
    <p:sldId id="459" r:id="rId24"/>
    <p:sldId id="546" r:id="rId25"/>
    <p:sldId id="547" r:id="rId26"/>
    <p:sldId id="460" r:id="rId27"/>
    <p:sldId id="461" r:id="rId28"/>
    <p:sldId id="462" r:id="rId29"/>
    <p:sldId id="544" r:id="rId30"/>
    <p:sldId id="463" r:id="rId31"/>
    <p:sldId id="545" r:id="rId32"/>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21" autoAdjust="0"/>
  </p:normalViewPr>
  <p:slideViewPr>
    <p:cSldViewPr>
      <p:cViewPr varScale="1">
        <p:scale>
          <a:sx n="33" d="100"/>
          <a:sy n="33" d="100"/>
        </p:scale>
        <p:origin x="1112"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19F26549-5FFE-40E8-A382-638C23CDE6CF}" type="datetimeFigureOut">
              <a:rPr lang="en-US" smtClean="0"/>
              <a:t>8/10/2023</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B167621A-809B-4F10-A7AE-5D5A5A8A004E}" type="slidenum">
              <a:rPr lang="en-US" smtClean="0"/>
              <a:t>‹#›</a:t>
            </a:fld>
            <a:endParaRPr lang="en-US"/>
          </a:p>
        </p:txBody>
      </p:sp>
    </p:spTree>
    <p:extLst>
      <p:ext uri="{BB962C8B-B14F-4D97-AF65-F5344CB8AC3E}">
        <p14:creationId xmlns:p14="http://schemas.microsoft.com/office/powerpoint/2010/main" val="188940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"Antecedent" thường đại diện cho một điều kiện hoặc tập hợp các điều kiện, trong khi "consequent" thường đại diện cho hành động hoặc kết quả. </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s.Universe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gì</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diện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hàm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ra. </a:t>
            </a:r>
            <a:endParaRPr lang="en-US" dirty="0"/>
          </a:p>
        </p:txBody>
      </p:sp>
      <p:sp>
        <p:nvSpPr>
          <p:cNvPr id="4" name="Slide Number Placeholder 3"/>
          <p:cNvSpPr>
            <a:spLocks noGrp="1"/>
          </p:cNvSpPr>
          <p:nvPr>
            <p:ph type="sldNum" sz="quarter" idx="5"/>
          </p:nvPr>
        </p:nvSpPr>
        <p:spPr/>
        <p:txBody>
          <a:bodyPr/>
          <a:lstStyle/>
          <a:p>
            <a:fld id="{B167621A-809B-4F10-A7AE-5D5A5A8A004E}" type="slidenum">
              <a:rPr lang="en-US" smtClean="0"/>
              <a:t>11</a:t>
            </a:fld>
            <a:endParaRPr lang="en-US"/>
          </a:p>
        </p:txBody>
      </p:sp>
    </p:spTree>
    <p:extLst>
      <p:ext uri="{BB962C8B-B14F-4D97-AF65-F5344CB8AC3E}">
        <p14:creationId xmlns:p14="http://schemas.microsoft.com/office/powerpoint/2010/main" val="20854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Tôi xin lỗi vì sự hiểu lầm. "fz.pimf" có thể là viết tắt của "Fuzzy Piecewise Linear Membership Function" trong logic mờ.</a:t>
            </a:r>
          </a:p>
          <a:p>
            <a:r>
              <a:rPr lang="vi-VN" sz="1200" b="0" i="0" kern="1200" dirty="0">
                <a:solidFill>
                  <a:schemeClr val="tx1"/>
                </a:solidFill>
                <a:effectLst/>
                <a:latin typeface="+mn-lt"/>
                <a:ea typeface="+mn-ea"/>
                <a:cs typeface="+mn-cs"/>
              </a:rPr>
              <a:t>Hàm đoạn thẳng mờ (Piecewise Linear Membership Function) là một loại hàm thuộc về thường được sử dụng để mô tả mức độ thuộc về của một giá trị vào một tập hợp mờ. Đây là một phương pháp mô hình hóa sự biến đổi của mức độ thuộc về theo các đoạn thẳng thay vì các đường cong liên tục.</a:t>
            </a:r>
          </a:p>
          <a:p>
            <a:r>
              <a:rPr lang="vi-VN" sz="1200" b="0" i="0" kern="1200" dirty="0">
                <a:solidFill>
                  <a:schemeClr val="tx1"/>
                </a:solidFill>
                <a:effectLst/>
                <a:latin typeface="+mn-lt"/>
                <a:ea typeface="+mn-ea"/>
                <a:cs typeface="+mn-cs"/>
              </a:rPr>
              <a:t>Nếu "fz.pimf" là một khái niệm được sử dụng trong ngữ cảnh của hệ thống logic mờ mà bạn đang nghiên cứu, hãy kiểm tra tài liệu hoặc nguồn tham khảo liên quan để có thêm thông tin về cách nó được sử dụng và cụ thể hơn.</a:t>
            </a:r>
          </a:p>
          <a:p>
            <a:endParaRPr lang="en-US" dirty="0"/>
          </a:p>
        </p:txBody>
      </p:sp>
      <p:sp>
        <p:nvSpPr>
          <p:cNvPr id="4" name="Slide Number Placeholder 3"/>
          <p:cNvSpPr>
            <a:spLocks noGrp="1"/>
          </p:cNvSpPr>
          <p:nvPr>
            <p:ph type="sldNum" sz="quarter" idx="5"/>
          </p:nvPr>
        </p:nvSpPr>
        <p:spPr/>
        <p:txBody>
          <a:bodyPr/>
          <a:lstStyle/>
          <a:p>
            <a:fld id="{B167621A-809B-4F10-A7AE-5D5A5A8A004E}" type="slidenum">
              <a:rPr lang="en-US" smtClean="0"/>
              <a:t>23</a:t>
            </a:fld>
            <a:endParaRPr lang="en-US"/>
          </a:p>
        </p:txBody>
      </p:sp>
    </p:spTree>
    <p:extLst>
      <p:ext uri="{BB962C8B-B14F-4D97-AF65-F5344CB8AC3E}">
        <p14:creationId xmlns:p14="http://schemas.microsoft.com/office/powerpoint/2010/main" val="137412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FZ.zmf" là viết tắt của "Fuzzy Z-shaped Membership Function" trong logic mờ. Đây là một dạng hàm thuộc về thường được sử dụng để mô tả mức độ thuộc về của một giá trị vào một tập hợp mờ.</a:t>
            </a:r>
          </a:p>
          <a:p>
            <a:r>
              <a:rPr lang="vi-VN" sz="1200" b="0" i="0" kern="1200" dirty="0">
                <a:solidFill>
                  <a:schemeClr val="tx1"/>
                </a:solidFill>
                <a:effectLst/>
                <a:latin typeface="+mn-lt"/>
                <a:ea typeface="+mn-ea"/>
                <a:cs typeface="+mn-cs"/>
              </a:rPr>
              <a:t>Hàm Z-shaped có dạng như một chữ "Z" nằm ngang hoặc đứng, có hai phần dốc tương ứng với việc tăng mức độ thuộc về và giảm mức độ thuộc về. Hàm này thường được sử dụng để biểu diễn sự không chắc chắn hoặc biến đổi mức độ thuộc về tương đối nhanh chóng khi giá trị đầu vào thay đổi.</a:t>
            </a:r>
          </a:p>
          <a:p>
            <a:r>
              <a:rPr lang="vi-VN" sz="1200" b="0" i="0" kern="1200" dirty="0">
                <a:solidFill>
                  <a:schemeClr val="tx1"/>
                </a:solidFill>
                <a:effectLst/>
                <a:latin typeface="+mn-lt"/>
                <a:ea typeface="+mn-ea"/>
                <a:cs typeface="+mn-cs"/>
              </a:rPr>
              <a:t>Việc sử dụng các loại hàm mờ như "Fuzzy Z-shaped Membership Function" giúp trong việc mô hình hóa sự không chắc chắn và tính mờ trong các hệ thống kiểm soát, ra quyết định hoặc phân loại dựa trên dữ liệu không chắc chắn.</a:t>
            </a:r>
          </a:p>
        </p:txBody>
      </p:sp>
      <p:sp>
        <p:nvSpPr>
          <p:cNvPr id="4" name="Slide Number Placeholder 3"/>
          <p:cNvSpPr>
            <a:spLocks noGrp="1"/>
          </p:cNvSpPr>
          <p:nvPr>
            <p:ph type="sldNum" sz="quarter" idx="5"/>
          </p:nvPr>
        </p:nvSpPr>
        <p:spPr/>
        <p:txBody>
          <a:bodyPr/>
          <a:lstStyle/>
          <a:p>
            <a:fld id="{B167621A-809B-4F10-A7AE-5D5A5A8A004E}" type="slidenum">
              <a:rPr lang="en-US" smtClean="0"/>
              <a:t>24</a:t>
            </a:fld>
            <a:endParaRPr lang="en-US"/>
          </a:p>
        </p:txBody>
      </p:sp>
    </p:spTree>
    <p:extLst>
      <p:ext uri="{BB962C8B-B14F-4D97-AF65-F5344CB8AC3E}">
        <p14:creationId xmlns:p14="http://schemas.microsoft.com/office/powerpoint/2010/main" val="261440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Tôi xin lỗi vì sự hiểu lầm trước đó. "fz.smf" là viết tắt của "Fuzzy S-shaped Membership Function" trong logic mờ (fuzzy logic).</a:t>
            </a:r>
          </a:p>
          <a:p>
            <a:r>
              <a:rPr lang="vi-VN" sz="1200" b="0" i="0" kern="1200" dirty="0">
                <a:solidFill>
                  <a:schemeClr val="tx1"/>
                </a:solidFill>
                <a:effectLst/>
                <a:latin typeface="+mn-lt"/>
                <a:ea typeface="+mn-ea"/>
                <a:cs typeface="+mn-cs"/>
              </a:rPr>
              <a:t>Hàm S-shaped là một dạng hàm thuộc về thường được sử dụng để mô tả mức độ thuộc về của một giá trị vào một tập hợp mờ. Hình dáng của hàm này giống với chữ "S" nằm ngang hoặc đứng, với một phần dốc tăng và một phần dốc giảm. Hàm S-shaped thường được sử dụng khi cần biểu diễn sự tăng hoặc giảm mạnh mẽ của mức độ thuộc về khi giá trị đầu vào thay đổi.</a:t>
            </a:r>
          </a:p>
          <a:p>
            <a:r>
              <a:rPr lang="vi-VN" sz="1200" b="0" i="0" kern="1200">
                <a:solidFill>
                  <a:schemeClr val="tx1"/>
                </a:solidFill>
                <a:effectLst/>
                <a:latin typeface="+mn-lt"/>
                <a:ea typeface="+mn-ea"/>
                <a:cs typeface="+mn-cs"/>
              </a:rPr>
              <a:t>Việc sử dụng "Fuzzy S-shaped Membership Function" giúp mô hình hóa mức độ không chắc chắn và biến đổi của dữ liệu trong logic mờ, đặc biệt trong các ứng dụng kiểm soát, ra quyết định hoặc phân loại dựa trên dữ liệu mờ mịt.</a:t>
            </a:r>
          </a:p>
        </p:txBody>
      </p:sp>
      <p:sp>
        <p:nvSpPr>
          <p:cNvPr id="4" name="Slide Number Placeholder 3"/>
          <p:cNvSpPr>
            <a:spLocks noGrp="1"/>
          </p:cNvSpPr>
          <p:nvPr>
            <p:ph type="sldNum" sz="quarter" idx="5"/>
          </p:nvPr>
        </p:nvSpPr>
        <p:spPr/>
        <p:txBody>
          <a:bodyPr/>
          <a:lstStyle/>
          <a:p>
            <a:fld id="{B167621A-809B-4F10-A7AE-5D5A5A8A004E}" type="slidenum">
              <a:rPr lang="en-US" smtClean="0"/>
              <a:t>25</a:t>
            </a:fld>
            <a:endParaRPr lang="en-US"/>
          </a:p>
        </p:txBody>
      </p:sp>
    </p:spTree>
    <p:extLst>
      <p:ext uri="{BB962C8B-B14F-4D97-AF65-F5344CB8AC3E}">
        <p14:creationId xmlns:p14="http://schemas.microsoft.com/office/powerpoint/2010/main" val="182012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425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sz="half" idx="2"/>
          </p:nvPr>
        </p:nvSpPr>
        <p:spPr>
          <a:xfrm>
            <a:off x="1513820" y="2600580"/>
            <a:ext cx="6208395" cy="6982459"/>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4" name="Holder 4"/>
          <p:cNvSpPr>
            <a:spLocks noGrp="1"/>
          </p:cNvSpPr>
          <p:nvPr>
            <p:ph sz="half" idx="3"/>
          </p:nvPr>
        </p:nvSpPr>
        <p:spPr>
          <a:xfrm>
            <a:off x="11026649" y="2054514"/>
            <a:ext cx="7865744" cy="7384415"/>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5" name="Holder 5"/>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7" name="Holder 7"/>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5" name="Holder 5"/>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4" name="Holder 4"/>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777498" y="3091952"/>
            <a:ext cx="4712334" cy="738504"/>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3" name="Holder 3"/>
          <p:cNvSpPr>
            <a:spLocks noGrp="1"/>
          </p:cNvSpPr>
          <p:nvPr>
            <p:ph type="body" idx="1"/>
          </p:nvPr>
        </p:nvSpPr>
        <p:spPr>
          <a:xfrm>
            <a:off x="1023917" y="2251592"/>
            <a:ext cx="9832975" cy="7515859"/>
          </a:xfrm>
          <a:prstGeom prst="rect">
            <a:avLst/>
          </a:prstGeom>
        </p:spPr>
        <p:txBody>
          <a:bodyPr wrap="square" lIns="0" tIns="0" rIns="0" bIns="0">
            <a:spAutoFit/>
          </a:bodyPr>
          <a:lstStyle>
            <a:lvl1pPr>
              <a:defRPr sz="425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181641" y="10580399"/>
            <a:ext cx="4993005" cy="287707"/>
          </a:xfrm>
          <a:prstGeom prst="rect">
            <a:avLst/>
          </a:prstGeom>
        </p:spPr>
        <p:txBody>
          <a:bodyPr wrap="square" lIns="0" tIns="0" rIns="0" bIns="0">
            <a:spAutoFit/>
          </a:bodyPr>
          <a:lstStyle>
            <a:lvl1pPr>
              <a:defRPr sz="1950" b="0" i="0">
                <a:solidFill>
                  <a:srgbClr val="5E5E5E"/>
                </a:solidFill>
                <a:latin typeface="Arial MT"/>
                <a:cs typeface="Arial MT"/>
              </a:defRPr>
            </a:lvl1pPr>
          </a:lstStyle>
          <a:p>
            <a:pPr marL="899160" marR="5080" indent="-887094">
              <a:lnSpc>
                <a:spcPts val="2390"/>
              </a:lnSpc>
              <a:spcBef>
                <a:spcPts val="70"/>
              </a:spcBef>
            </a:pPr>
            <a:r>
              <a:rPr lang="en-US" spc="-60"/>
              <a:t>Điều khiển mờ và ứng dụng</a:t>
            </a:r>
            <a:endParaRPr spc="15"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8/10/2023</a:t>
            </a:fld>
            <a:endParaRPr lang="en-US"/>
          </a:p>
        </p:txBody>
      </p:sp>
      <p:sp>
        <p:nvSpPr>
          <p:cNvPr id="6" name="Holder 6"/>
          <p:cNvSpPr>
            <a:spLocks noGrp="1"/>
          </p:cNvSpPr>
          <p:nvPr>
            <p:ph type="sldNum" sz="quarter" idx="7"/>
          </p:nvPr>
        </p:nvSpPr>
        <p:spPr>
          <a:xfrm>
            <a:off x="18950223" y="10819703"/>
            <a:ext cx="391159" cy="245109"/>
          </a:xfrm>
          <a:prstGeom prst="rect">
            <a:avLst/>
          </a:prstGeom>
        </p:spPr>
        <p:txBody>
          <a:bodyPr wrap="square" lIns="0" tIns="0" rIns="0" bIns="0">
            <a:spAutoFit/>
          </a:bodyPr>
          <a:lstStyle>
            <a:lvl1pPr>
              <a:defRPr sz="1450" b="0" i="0">
                <a:solidFill>
                  <a:schemeClr val="tx1"/>
                </a:solidFill>
                <a:latin typeface="Arial MT"/>
                <a:cs typeface="Arial MT"/>
              </a:defRPr>
            </a:lvl1pPr>
          </a:lstStyle>
          <a:p>
            <a:pPr marL="38100">
              <a:lnSpc>
                <a:spcPct val="100000"/>
              </a:lnSpc>
              <a:spcBef>
                <a:spcPts val="60"/>
              </a:spcBef>
            </a:pPr>
            <a:fld id="{81D60167-4931-47E6-BA6A-407CBD079E47}" type="slidenum">
              <a:rPr spc="15" dirty="0"/>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3462"/>
          </a:solidFill>
        </p:spPr>
        <p:txBody>
          <a:bodyPr wrap="square" lIns="0" tIns="0" rIns="0" bIns="0" rtlCol="0"/>
          <a:lstStyle/>
          <a:p>
            <a:endParaRPr/>
          </a:p>
        </p:txBody>
      </p:sp>
      <p:sp>
        <p:nvSpPr>
          <p:cNvPr id="4" name="object 4"/>
          <p:cNvSpPr txBox="1">
            <a:spLocks noGrp="1"/>
          </p:cNvSpPr>
          <p:nvPr>
            <p:ph type="title"/>
          </p:nvPr>
        </p:nvSpPr>
        <p:spPr>
          <a:xfrm>
            <a:off x="1019664" y="4224304"/>
            <a:ext cx="15585585" cy="2475678"/>
          </a:xfrm>
          <a:prstGeom prst="rect">
            <a:avLst/>
          </a:prstGeom>
        </p:spPr>
        <p:txBody>
          <a:bodyPr vert="horz" wrap="square" lIns="0" tIns="208915" rIns="0" bIns="0" rtlCol="0">
            <a:spAutoFit/>
          </a:bodyPr>
          <a:lstStyle/>
          <a:p>
            <a:pPr marL="16510">
              <a:lnSpc>
                <a:spcPct val="100000"/>
              </a:lnSpc>
              <a:spcBef>
                <a:spcPts val="1645"/>
              </a:spcBef>
            </a:pPr>
            <a:r>
              <a:rPr sz="9550" b="1" spc="-190" dirty="0">
                <a:solidFill>
                  <a:srgbClr val="FFFFFF"/>
                </a:solidFill>
                <a:latin typeface="Arial"/>
                <a:cs typeface="Arial"/>
              </a:rPr>
              <a:t>Logic</a:t>
            </a:r>
            <a:r>
              <a:rPr sz="9550" b="1" spc="-395" dirty="0">
                <a:solidFill>
                  <a:srgbClr val="FFFFFF"/>
                </a:solidFill>
                <a:latin typeface="Arial"/>
                <a:cs typeface="Arial"/>
              </a:rPr>
              <a:t> </a:t>
            </a:r>
            <a:r>
              <a:rPr sz="9550" b="1" spc="395" dirty="0">
                <a:solidFill>
                  <a:srgbClr val="FFFFFF"/>
                </a:solidFill>
                <a:latin typeface="Arial"/>
                <a:cs typeface="Arial"/>
              </a:rPr>
              <a:t>mờ</a:t>
            </a:r>
            <a:r>
              <a:rPr sz="9550" b="1" spc="-395" dirty="0">
                <a:solidFill>
                  <a:srgbClr val="FFFFFF"/>
                </a:solidFill>
                <a:latin typeface="Arial"/>
                <a:cs typeface="Arial"/>
              </a:rPr>
              <a:t> </a:t>
            </a:r>
            <a:r>
              <a:rPr sz="9550" b="1" spc="-180">
                <a:solidFill>
                  <a:srgbClr val="FFFFFF"/>
                </a:solidFill>
                <a:latin typeface="Arial"/>
                <a:cs typeface="Arial"/>
              </a:rPr>
              <a:t>và</a:t>
            </a:r>
            <a:r>
              <a:rPr sz="9550" b="1" spc="-390">
                <a:solidFill>
                  <a:srgbClr val="FFFFFF"/>
                </a:solidFill>
                <a:latin typeface="Arial"/>
                <a:cs typeface="Arial"/>
              </a:rPr>
              <a:t> </a:t>
            </a:r>
            <a:r>
              <a:rPr lang="en-US" sz="9550" b="1" spc="280">
                <a:solidFill>
                  <a:srgbClr val="FFFFFF"/>
                </a:solidFill>
                <a:latin typeface="Arial"/>
                <a:cs typeface="Arial"/>
              </a:rPr>
              <a:t>ứ</a:t>
            </a:r>
            <a:r>
              <a:rPr sz="9550" b="1" spc="280">
                <a:solidFill>
                  <a:srgbClr val="FFFFFF"/>
                </a:solidFill>
                <a:latin typeface="Arial"/>
                <a:cs typeface="Arial"/>
              </a:rPr>
              <a:t>ng</a:t>
            </a:r>
            <a:r>
              <a:rPr sz="9550" b="1" spc="-395">
                <a:solidFill>
                  <a:srgbClr val="FFFFFF"/>
                </a:solidFill>
                <a:latin typeface="Arial"/>
                <a:cs typeface="Arial"/>
              </a:rPr>
              <a:t> </a:t>
            </a:r>
            <a:r>
              <a:rPr sz="9550" b="1" spc="-229" dirty="0">
                <a:solidFill>
                  <a:srgbClr val="FFFFFF"/>
                </a:solidFill>
                <a:latin typeface="Arial"/>
                <a:cs typeface="Arial"/>
              </a:rPr>
              <a:t>dụng</a:t>
            </a:r>
            <a:endParaRPr sz="9550">
              <a:latin typeface="Arial"/>
              <a:cs typeface="Arial"/>
            </a:endParaRPr>
          </a:p>
          <a:p>
            <a:pPr marL="12700">
              <a:lnSpc>
                <a:spcPct val="100000"/>
              </a:lnSpc>
              <a:spcBef>
                <a:spcPts val="760"/>
              </a:spcBef>
            </a:pPr>
            <a:r>
              <a:rPr sz="4500" b="1" spc="-15" dirty="0">
                <a:solidFill>
                  <a:srgbClr val="00A2FF"/>
                </a:solidFill>
                <a:latin typeface="Arial"/>
                <a:cs typeface="Arial"/>
              </a:rPr>
              <a:t>Fuzzy</a:t>
            </a:r>
            <a:r>
              <a:rPr sz="4500" b="1" dirty="0">
                <a:solidFill>
                  <a:srgbClr val="00A2FF"/>
                </a:solidFill>
                <a:latin typeface="Arial"/>
                <a:cs typeface="Arial"/>
              </a:rPr>
              <a:t> Logic</a:t>
            </a:r>
            <a:r>
              <a:rPr sz="4500" b="1" spc="5" dirty="0">
                <a:solidFill>
                  <a:srgbClr val="00A2FF"/>
                </a:solidFill>
                <a:latin typeface="Arial"/>
                <a:cs typeface="Arial"/>
              </a:rPr>
              <a:t> </a:t>
            </a:r>
            <a:r>
              <a:rPr sz="4500" b="1" spc="20" dirty="0">
                <a:solidFill>
                  <a:srgbClr val="00A2FF"/>
                </a:solidFill>
                <a:latin typeface="Arial"/>
                <a:cs typeface="Arial"/>
              </a:rPr>
              <a:t>and</a:t>
            </a:r>
            <a:r>
              <a:rPr sz="4500" b="1" dirty="0">
                <a:solidFill>
                  <a:srgbClr val="00A2FF"/>
                </a:solidFill>
                <a:latin typeface="Arial"/>
                <a:cs typeface="Arial"/>
              </a:rPr>
              <a:t> </a:t>
            </a:r>
            <a:r>
              <a:rPr sz="4500" b="1" spc="-20">
                <a:solidFill>
                  <a:srgbClr val="00A2FF"/>
                </a:solidFill>
                <a:latin typeface="Arial"/>
                <a:cs typeface="Arial"/>
              </a:rPr>
              <a:t>its</a:t>
            </a:r>
            <a:r>
              <a:rPr sz="4500" b="1" spc="5">
                <a:solidFill>
                  <a:srgbClr val="00A2FF"/>
                </a:solidFill>
                <a:latin typeface="Arial"/>
                <a:cs typeface="Arial"/>
              </a:rPr>
              <a:t> </a:t>
            </a:r>
            <a:r>
              <a:rPr sz="4500" b="1" spc="-15">
                <a:solidFill>
                  <a:srgbClr val="00A2FF"/>
                </a:solidFill>
                <a:latin typeface="Arial"/>
                <a:cs typeface="Arial"/>
              </a:rPr>
              <a:t>Applic</a:t>
            </a:r>
            <a:r>
              <a:rPr lang="en-US" sz="4500" b="1" spc="-15">
                <a:solidFill>
                  <a:srgbClr val="00A2FF"/>
                </a:solidFill>
                <a:latin typeface="Arial"/>
                <a:cs typeface="Arial"/>
              </a:rPr>
              <a:t>ấ</a:t>
            </a:r>
            <a:r>
              <a:rPr sz="4500" b="1" spc="-15">
                <a:solidFill>
                  <a:srgbClr val="00A2FF"/>
                </a:solidFill>
                <a:latin typeface="Arial"/>
                <a:cs typeface="Arial"/>
              </a:rPr>
              <a:t>ions</a:t>
            </a:r>
            <a:endParaRPr sz="4500">
              <a:latin typeface="Arial"/>
              <a:cs typeface="Arial"/>
            </a:endParaRPr>
          </a:p>
        </p:txBody>
      </p:sp>
      <p:sp>
        <p:nvSpPr>
          <p:cNvPr id="5" name="object 5"/>
          <p:cNvSpPr txBox="1"/>
          <p:nvPr/>
        </p:nvSpPr>
        <p:spPr>
          <a:xfrm>
            <a:off x="9981802" y="10810656"/>
            <a:ext cx="130810" cy="252095"/>
          </a:xfrm>
          <a:prstGeom prst="rect">
            <a:avLst/>
          </a:prstGeom>
        </p:spPr>
        <p:txBody>
          <a:bodyPr vert="horz" wrap="square" lIns="0" tIns="17145" rIns="0" bIns="0" rtlCol="0">
            <a:spAutoFit/>
          </a:bodyPr>
          <a:lstStyle/>
          <a:p>
            <a:pPr marL="12700">
              <a:lnSpc>
                <a:spcPct val="100000"/>
              </a:lnSpc>
              <a:spcBef>
                <a:spcPts val="135"/>
              </a:spcBef>
            </a:pPr>
            <a:r>
              <a:rPr sz="1450" spc="15" dirty="0">
                <a:solidFill>
                  <a:srgbClr val="FFFFFF"/>
                </a:solidFill>
                <a:latin typeface="Arial MT"/>
                <a:cs typeface="Arial MT"/>
              </a:rPr>
              <a:t>1</a:t>
            </a:r>
            <a:endParaRPr sz="145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10</a:t>
            </a:fld>
            <a:endParaRPr dirty="0"/>
          </a:p>
        </p:txBody>
      </p:sp>
      <p:sp>
        <p:nvSpPr>
          <p:cNvPr id="2" name="object 2"/>
          <p:cNvSpPr txBox="1">
            <a:spLocks noGrp="1"/>
          </p:cNvSpPr>
          <p:nvPr>
            <p:ph type="title"/>
          </p:nvPr>
        </p:nvSpPr>
        <p:spPr>
          <a:xfrm>
            <a:off x="908050" y="244475"/>
            <a:ext cx="71231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22</a:t>
            </a:r>
            <a:endParaRPr sz="7000">
              <a:latin typeface="Cambria"/>
              <a:cs typeface="Cambria"/>
            </a:endParaRPr>
          </a:p>
        </p:txBody>
      </p:sp>
      <p:sp>
        <p:nvSpPr>
          <p:cNvPr id="3" name="object 3"/>
          <p:cNvSpPr txBox="1"/>
          <p:nvPr/>
        </p:nvSpPr>
        <p:spPr>
          <a:xfrm>
            <a:off x="300531" y="1311275"/>
            <a:ext cx="10718800" cy="9175653"/>
          </a:xfrm>
          <a:prstGeom prst="rect">
            <a:avLst/>
          </a:prstGeom>
        </p:spPr>
        <p:txBody>
          <a:bodyPr vert="horz" wrap="square" lIns="0" tIns="158750" rIns="0" bIns="0" rtlCol="0">
            <a:spAutoFit/>
          </a:bodyPr>
          <a:lstStyle/>
          <a:p>
            <a:pPr marL="514984" indent="-502920">
              <a:lnSpc>
                <a:spcPct val="150000"/>
              </a:lnSpc>
              <a:buSzPct val="123529"/>
              <a:buChar char="•"/>
              <a:tabLst>
                <a:tab pos="514350" algn="l"/>
              </a:tabLst>
            </a:pPr>
            <a:r>
              <a:rPr sz="4400" b="1">
                <a:latin typeface="Cambria"/>
                <a:cs typeface="Cambria"/>
              </a:rPr>
              <a:t>Đi</a:t>
            </a:r>
            <a:r>
              <a:rPr lang="en-US" sz="4400" b="1">
                <a:latin typeface="Cambria"/>
                <a:cs typeface="Cambria"/>
              </a:rPr>
              <a:t>ề</a:t>
            </a:r>
            <a:r>
              <a:rPr sz="4400" b="1">
                <a:latin typeface="Cambria"/>
                <a:cs typeface="Cambria"/>
              </a:rPr>
              <a:t>u khi</a:t>
            </a:r>
            <a:r>
              <a:rPr lang="en-US" sz="4400" b="1">
                <a:latin typeface="Cambria"/>
                <a:cs typeface="Cambria"/>
              </a:rPr>
              <a:t>ể</a:t>
            </a:r>
            <a:r>
              <a:rPr sz="4400" b="1">
                <a:latin typeface="Cambria"/>
                <a:cs typeface="Cambria"/>
              </a:rPr>
              <a:t>n tự đ</a:t>
            </a:r>
            <a:r>
              <a:rPr lang="en-US" sz="4400" b="1">
                <a:latin typeface="Cambria"/>
                <a:cs typeface="Cambria"/>
              </a:rPr>
              <a:t>ộ</a:t>
            </a:r>
            <a:r>
              <a:rPr sz="4400" b="1">
                <a:latin typeface="Cambria"/>
                <a:cs typeface="Cambria"/>
              </a:rPr>
              <a:t>ng t</a:t>
            </a:r>
            <a:r>
              <a:rPr lang="en-US" sz="4400" b="1">
                <a:latin typeface="Cambria"/>
                <a:cs typeface="Cambria"/>
              </a:rPr>
              <a:t>ố</a:t>
            </a:r>
            <a:r>
              <a:rPr sz="4400" b="1">
                <a:latin typeface="Cambria"/>
                <a:cs typeface="Cambria"/>
              </a:rPr>
              <a:t>c đ</a:t>
            </a:r>
            <a:r>
              <a:rPr lang="en-US" sz="4400" b="1">
                <a:latin typeface="Cambria"/>
                <a:cs typeface="Cambria"/>
              </a:rPr>
              <a:t>ộ</a:t>
            </a:r>
            <a:r>
              <a:rPr lang="en-US" sz="4400" b="1" dirty="0">
                <a:latin typeface="Cambria"/>
                <a:cs typeface="Cambria"/>
              </a:rPr>
              <a:t> </a:t>
            </a:r>
            <a:r>
              <a:rPr sz="4400" b="1">
                <a:latin typeface="Cambria"/>
                <a:cs typeface="Cambria"/>
              </a:rPr>
              <a:t>xe</a:t>
            </a:r>
          </a:p>
          <a:p>
            <a:pPr marL="1059180" marR="181610" lvl="1" indent="-544830">
              <a:lnSpc>
                <a:spcPct val="150000"/>
              </a:lnSpc>
              <a:buSzPct val="123529"/>
              <a:buFont typeface="Microsoft Sans Serif"/>
              <a:buChar char="‣"/>
              <a:tabLst>
                <a:tab pos="1059815" algn="l"/>
                <a:tab pos="2698115" algn="l"/>
              </a:tabLst>
            </a:pPr>
            <a:r>
              <a:rPr sz="4400">
                <a:solidFill>
                  <a:srgbClr val="011993"/>
                </a:solidFill>
                <a:latin typeface="Cambria"/>
                <a:cs typeface="Cambria"/>
              </a:rPr>
              <a:t>T</a:t>
            </a:r>
            <a:r>
              <a:rPr lang="en-US" sz="4400">
                <a:solidFill>
                  <a:srgbClr val="011993"/>
                </a:solidFill>
                <a:latin typeface="Cambria"/>
                <a:cs typeface="Cambria"/>
              </a:rPr>
              <a:t>ố</a:t>
            </a:r>
            <a:r>
              <a:rPr sz="4400">
                <a:solidFill>
                  <a:srgbClr val="011993"/>
                </a:solidFill>
                <a:latin typeface="Cambria"/>
                <a:cs typeface="Cambria"/>
              </a:rPr>
              <a:t>c đ</a:t>
            </a:r>
            <a:r>
              <a:rPr lang="en-US" sz="4400">
                <a:solidFill>
                  <a:srgbClr val="011993"/>
                </a:solidFill>
                <a:latin typeface="Cambria"/>
                <a:cs typeface="Cambria"/>
              </a:rPr>
              <a:t>ộ</a:t>
            </a:r>
            <a:r>
              <a:rPr sz="4400" dirty="0">
                <a:solidFill>
                  <a:srgbClr val="011993"/>
                </a:solidFill>
                <a:latin typeface="Cambria"/>
                <a:cs typeface="Cambria"/>
              </a:rPr>
              <a:t>	(Speed) của xe được suy đoán ca</a:t>
            </a:r>
            <a:r>
              <a:rPr sz="4400">
                <a:solidFill>
                  <a:srgbClr val="011993"/>
                </a:solidFill>
                <a:latin typeface="Cambria"/>
                <a:cs typeface="Cambria"/>
              </a:rPr>
              <a:t>̆n</a:t>
            </a:r>
            <a:r>
              <a:rPr lang="en-US" sz="4400">
                <a:solidFill>
                  <a:srgbClr val="011993"/>
                </a:solidFill>
                <a:latin typeface="Cambria"/>
                <a:cs typeface="Cambria"/>
              </a:rPr>
              <a:t> </a:t>
            </a:r>
            <a:r>
              <a:rPr sz="4400">
                <a:solidFill>
                  <a:srgbClr val="011993"/>
                </a:solidFill>
                <a:latin typeface="Cambria"/>
                <a:cs typeface="Cambria"/>
              </a:rPr>
              <a:t>cứ </a:t>
            </a:r>
            <a:r>
              <a:rPr lang="en-US" sz="4400">
                <a:solidFill>
                  <a:srgbClr val="011993"/>
                </a:solidFill>
                <a:latin typeface="Cambria"/>
                <a:cs typeface="Cambria"/>
              </a:rPr>
              <a:t>vào</a:t>
            </a:r>
            <a:endParaRPr sz="4400">
              <a:latin typeface="Cambria"/>
              <a:cs typeface="Cambria"/>
            </a:endParaRPr>
          </a:p>
          <a:p>
            <a:pPr marL="1562100" lvl="2" indent="-544830">
              <a:lnSpc>
                <a:spcPct val="150000"/>
              </a:lnSpc>
              <a:buSzPct val="123529"/>
              <a:buChar char="-"/>
              <a:tabLst>
                <a:tab pos="1562100" algn="l"/>
                <a:tab pos="1562735" algn="l"/>
              </a:tabLst>
            </a:pPr>
            <a:r>
              <a:rPr sz="4400">
                <a:latin typeface="Cambria"/>
                <a:cs typeface="Cambria"/>
              </a:rPr>
              <a:t>Khı́ h</a:t>
            </a:r>
            <a:r>
              <a:rPr lang="en-US" sz="4400">
                <a:latin typeface="Cambria"/>
                <a:cs typeface="Cambria"/>
              </a:rPr>
              <a:t>ậ</a:t>
            </a:r>
            <a:r>
              <a:rPr sz="4400">
                <a:latin typeface="Cambria"/>
                <a:cs typeface="Cambria"/>
              </a:rPr>
              <a:t>u (Temper</a:t>
            </a:r>
            <a:r>
              <a:rPr lang="en-US" sz="4400">
                <a:latin typeface="Cambria"/>
                <a:cs typeface="Cambria"/>
              </a:rPr>
              <a:t>at</a:t>
            </a:r>
            <a:r>
              <a:rPr sz="4400">
                <a:latin typeface="Cambria"/>
                <a:cs typeface="Cambria"/>
              </a:rPr>
              <a:t>ure</a:t>
            </a:r>
            <a:r>
              <a:rPr sz="4400" dirty="0">
                <a:latin typeface="Cambria"/>
                <a:cs typeface="Cambria"/>
              </a:rPr>
              <a:t>)</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Mây bao phủ (Cloud Cover)</a:t>
            </a:r>
            <a:endParaRPr sz="4400">
              <a:latin typeface="Cambria"/>
              <a:cs typeface="Cambria"/>
            </a:endParaRPr>
          </a:p>
          <a:p>
            <a:pPr marL="1059180" marR="60325" lvl="1" indent="-544830">
              <a:lnSpc>
                <a:spcPct val="150000"/>
              </a:lnSpc>
              <a:buSzPct val="123529"/>
              <a:buFont typeface="Microsoft Sans Serif"/>
              <a:buChar char="‣"/>
              <a:tabLst>
                <a:tab pos="1059815" algn="l"/>
              </a:tabLst>
            </a:pPr>
            <a:r>
              <a:rPr sz="4400" dirty="0">
                <a:solidFill>
                  <a:srgbClr val="011993"/>
                </a:solidFill>
                <a:latin typeface="Cambria"/>
                <a:cs typeface="Cambria"/>
              </a:rPr>
              <a:t>Trong đó</a:t>
            </a:r>
            <a:r>
              <a:rPr sz="4400">
                <a:solidFill>
                  <a:srgbClr val="011993"/>
                </a:solidFill>
                <a:latin typeface="Cambria"/>
                <a:cs typeface="Cambria"/>
              </a:rPr>
              <a:t>, Temper</a:t>
            </a:r>
            <a:r>
              <a:rPr lang="en-US" sz="4400">
                <a:solidFill>
                  <a:srgbClr val="011993"/>
                </a:solidFill>
                <a:latin typeface="Cambria"/>
                <a:cs typeface="Cambria"/>
              </a:rPr>
              <a:t>at</a:t>
            </a:r>
            <a:r>
              <a:rPr sz="4400">
                <a:solidFill>
                  <a:srgbClr val="011993"/>
                </a:solidFill>
                <a:latin typeface="Cambria"/>
                <a:cs typeface="Cambria"/>
              </a:rPr>
              <a:t>ure (thu</a:t>
            </a:r>
            <a:r>
              <a:rPr lang="en-US" sz="4400">
                <a:solidFill>
                  <a:srgbClr val="011993"/>
                </a:solidFill>
                <a:latin typeface="Cambria"/>
                <a:cs typeface="Cambria"/>
              </a:rPr>
              <a:t>ộ</a:t>
            </a:r>
            <a:r>
              <a:rPr sz="4400">
                <a:solidFill>
                  <a:srgbClr val="011993"/>
                </a:solidFill>
                <a:latin typeface="Cambria"/>
                <a:cs typeface="Cambria"/>
              </a:rPr>
              <a:t>c </a:t>
            </a:r>
            <a:r>
              <a:rPr sz="4400" dirty="0">
                <a:solidFill>
                  <a:srgbClr val="011993"/>
                </a:solidFill>
                <a:latin typeface="Cambria"/>
                <a:cs typeface="Cambria"/>
              </a:rPr>
              <a:t>[0,110</a:t>
            </a:r>
            <a:r>
              <a:rPr sz="4400">
                <a:solidFill>
                  <a:srgbClr val="011993"/>
                </a:solidFill>
                <a:latin typeface="Cambria"/>
                <a:cs typeface="Cambria"/>
              </a:rPr>
              <a:t>]) có</a:t>
            </a:r>
            <a:r>
              <a:rPr lang="en-US" sz="4400">
                <a:solidFill>
                  <a:srgbClr val="011993"/>
                </a:solidFill>
                <a:latin typeface="Cambria"/>
                <a:cs typeface="Cambria"/>
              </a:rPr>
              <a:t> </a:t>
            </a:r>
            <a:r>
              <a:rPr sz="4400">
                <a:solidFill>
                  <a:srgbClr val="011993"/>
                </a:solidFill>
                <a:latin typeface="Cambria"/>
                <a:cs typeface="Cambria"/>
              </a:rPr>
              <a:t>4 </a:t>
            </a:r>
            <a:r>
              <a:rPr sz="4400" dirty="0">
                <a:solidFill>
                  <a:srgbClr val="011993"/>
                </a:solidFill>
                <a:latin typeface="Cambria"/>
                <a:cs typeface="Cambria"/>
              </a:rPr>
              <a:t>tı̀nh trạng:</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Freezing, Cool</a:t>
            </a:r>
            <a:endParaRPr sz="4400">
              <a:latin typeface="Cambria"/>
              <a:cs typeface="Cambria"/>
            </a:endParaRPr>
          </a:p>
          <a:p>
            <a:pPr marL="1562100" lvl="2" indent="-544830">
              <a:lnSpc>
                <a:spcPct val="150000"/>
              </a:lnSpc>
              <a:buSzPct val="123529"/>
              <a:buChar char="-"/>
              <a:tabLst>
                <a:tab pos="1562100" algn="l"/>
                <a:tab pos="1562735" algn="l"/>
              </a:tabLst>
            </a:pPr>
            <a:r>
              <a:rPr sz="4400" dirty="0">
                <a:latin typeface="Cambria"/>
                <a:cs typeface="Cambria"/>
              </a:rPr>
              <a:t>Warm, Hot</a:t>
            </a:r>
            <a:endParaRPr sz="4400">
              <a:latin typeface="Cambria"/>
              <a:cs typeface="Cambria"/>
            </a:endParaRPr>
          </a:p>
        </p:txBody>
      </p:sp>
      <p:sp>
        <p:nvSpPr>
          <p:cNvPr id="4" name="object 4"/>
          <p:cNvSpPr txBox="1"/>
          <p:nvPr/>
        </p:nvSpPr>
        <p:spPr>
          <a:xfrm>
            <a:off x="11774237" y="1312220"/>
            <a:ext cx="7924800" cy="9187130"/>
          </a:xfrm>
          <a:prstGeom prst="rect">
            <a:avLst/>
          </a:prstGeom>
        </p:spPr>
        <p:txBody>
          <a:bodyPr vert="horz" wrap="square" lIns="0" tIns="45720" rIns="0" bIns="0" rtlCol="0">
            <a:spAutoFit/>
          </a:bodyPr>
          <a:lstStyle/>
          <a:p>
            <a:pPr marL="556895" marR="308610" indent="-544830">
              <a:lnSpc>
                <a:spcPct val="150000"/>
              </a:lnSpc>
              <a:buSzPct val="123529"/>
              <a:buFont typeface="Microsoft Sans Serif"/>
              <a:buChar char="‣"/>
              <a:tabLst>
                <a:tab pos="557530" algn="l"/>
              </a:tabLst>
            </a:pPr>
            <a:r>
              <a:rPr sz="4400" dirty="0">
                <a:solidFill>
                  <a:srgbClr val="011993"/>
                </a:solidFill>
                <a:latin typeface="Cambria"/>
                <a:cs typeface="Cambria"/>
              </a:rPr>
              <a:t>Cloud Cover (</a:t>
            </a:r>
            <a:r>
              <a:rPr sz="4400" dirty="0" err="1">
                <a:solidFill>
                  <a:srgbClr val="011993"/>
                </a:solidFill>
                <a:latin typeface="Cambria"/>
                <a:cs typeface="Cambria"/>
              </a:rPr>
              <a:t>thu</a:t>
            </a:r>
            <a:r>
              <a:rPr lang="en-US" sz="4400" dirty="0" err="1">
                <a:solidFill>
                  <a:srgbClr val="011993"/>
                </a:solidFill>
                <a:latin typeface="Cambria"/>
                <a:cs typeface="Cambria"/>
              </a:rPr>
              <a:t>ộ</a:t>
            </a:r>
            <a:r>
              <a:rPr sz="4400" dirty="0" err="1">
                <a:solidFill>
                  <a:srgbClr val="011993"/>
                </a:solidFill>
                <a:latin typeface="Cambria"/>
                <a:cs typeface="Cambria"/>
              </a:rPr>
              <a:t>c</a:t>
            </a:r>
            <a:r>
              <a:rPr lang="en-US" sz="4400" dirty="0">
                <a:solidFill>
                  <a:srgbClr val="011993"/>
                </a:solidFill>
                <a:latin typeface="Cambria"/>
                <a:cs typeface="Cambria"/>
              </a:rPr>
              <a:t> </a:t>
            </a:r>
            <a:r>
              <a:rPr sz="4400" dirty="0">
                <a:solidFill>
                  <a:srgbClr val="011993"/>
                </a:solidFill>
                <a:latin typeface="Cambria"/>
                <a:cs typeface="Cambria"/>
              </a:rPr>
              <a:t>[0,100]) có 3 trường hợp</a:t>
            </a:r>
            <a:endParaRPr sz="4400" dirty="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Sunny</a:t>
            </a:r>
          </a:p>
          <a:p>
            <a:pPr marL="1059180" lvl="1" indent="-544830">
              <a:lnSpc>
                <a:spcPct val="150000"/>
              </a:lnSpc>
              <a:buSzPct val="123529"/>
              <a:buChar char="-"/>
              <a:tabLst>
                <a:tab pos="1059180" algn="l"/>
                <a:tab pos="1059815" algn="l"/>
              </a:tabLst>
            </a:pPr>
            <a:r>
              <a:rPr sz="4400" dirty="0">
                <a:latin typeface="Cambria"/>
                <a:cs typeface="Cambria"/>
              </a:rPr>
              <a:t>Partly Cloudy</a:t>
            </a:r>
            <a:r>
              <a:rPr lang="en-US" sz="4400" dirty="0">
                <a:latin typeface="Cambria"/>
                <a:cs typeface="Cambria"/>
              </a:rPr>
              <a:t> (</a:t>
            </a:r>
            <a:r>
              <a:rPr lang="en-US" sz="4400" dirty="0" err="1">
                <a:latin typeface="Cambria"/>
                <a:cs typeface="Cambria"/>
              </a:rPr>
              <a:t>nhiều</a:t>
            </a:r>
            <a:r>
              <a:rPr lang="en-US" sz="4400" dirty="0">
                <a:latin typeface="Cambria"/>
                <a:cs typeface="Cambria"/>
              </a:rPr>
              <a:t> </a:t>
            </a:r>
            <a:r>
              <a:rPr lang="en-US" sz="4400" dirty="0" err="1">
                <a:latin typeface="Cambria"/>
                <a:cs typeface="Cambria"/>
              </a:rPr>
              <a:t>mây</a:t>
            </a:r>
            <a:r>
              <a:rPr lang="en-US" sz="4400" dirty="0">
                <a:latin typeface="Cambria"/>
                <a:cs typeface="Cambria"/>
              </a:rPr>
              <a:t>)</a:t>
            </a:r>
            <a:endParaRPr sz="4400" dirty="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Overcast</a:t>
            </a:r>
            <a:r>
              <a:rPr lang="en-US" sz="4400" dirty="0">
                <a:latin typeface="Cambria"/>
                <a:cs typeface="Cambria"/>
              </a:rPr>
              <a:t> (u </a:t>
            </a:r>
            <a:r>
              <a:rPr lang="en-US" sz="4400" dirty="0" err="1">
                <a:latin typeface="Cambria"/>
                <a:cs typeface="Cambria"/>
              </a:rPr>
              <a:t>ám</a:t>
            </a:r>
            <a:r>
              <a:rPr lang="en-US" sz="4400" dirty="0">
                <a:latin typeface="Cambria"/>
                <a:cs typeface="Cambria"/>
              </a:rPr>
              <a:t>)</a:t>
            </a:r>
            <a:endParaRPr sz="4400" dirty="0">
              <a:latin typeface="Cambria"/>
              <a:cs typeface="Cambria"/>
            </a:endParaRPr>
          </a:p>
          <a:p>
            <a:pPr marL="556895" marR="5080" indent="-544830">
              <a:lnSpc>
                <a:spcPct val="150000"/>
              </a:lnSpc>
              <a:buSzPct val="123529"/>
              <a:buFont typeface="Microsoft Sans Serif"/>
              <a:buChar char="‣"/>
              <a:tabLst>
                <a:tab pos="557530" algn="l"/>
              </a:tabLst>
            </a:pPr>
            <a:r>
              <a:rPr sz="4400" dirty="0">
                <a:solidFill>
                  <a:srgbClr val="011993"/>
                </a:solidFill>
                <a:latin typeface="Cambria"/>
                <a:cs typeface="Cambria"/>
              </a:rPr>
              <a:t>Còn Speed (</a:t>
            </a:r>
            <a:r>
              <a:rPr sz="4400" dirty="0" err="1">
                <a:solidFill>
                  <a:srgbClr val="011993"/>
                </a:solidFill>
                <a:latin typeface="Cambria"/>
                <a:cs typeface="Cambria"/>
              </a:rPr>
              <a:t>thu</a:t>
            </a:r>
            <a:r>
              <a:rPr lang="en-US" sz="4400" dirty="0" err="1">
                <a:solidFill>
                  <a:srgbClr val="011993"/>
                </a:solidFill>
                <a:latin typeface="Cambria"/>
                <a:cs typeface="Cambria"/>
              </a:rPr>
              <a:t>ộ</a:t>
            </a:r>
            <a:r>
              <a:rPr sz="4400" dirty="0" err="1">
                <a:solidFill>
                  <a:srgbClr val="011993"/>
                </a:solidFill>
                <a:latin typeface="Cambria"/>
                <a:cs typeface="Cambria"/>
              </a:rPr>
              <a:t>c</a:t>
            </a:r>
            <a:r>
              <a:rPr sz="4400" dirty="0">
                <a:solidFill>
                  <a:srgbClr val="011993"/>
                </a:solidFill>
                <a:latin typeface="Cambria"/>
                <a:cs typeface="Cambria"/>
              </a:rPr>
              <a:t> [0,100])</a:t>
            </a:r>
            <a:r>
              <a:rPr lang="en-US" sz="4400" dirty="0">
                <a:solidFill>
                  <a:srgbClr val="011993"/>
                </a:solidFill>
                <a:latin typeface="Cambria"/>
                <a:cs typeface="Cambria"/>
              </a:rPr>
              <a:t> </a:t>
            </a:r>
            <a:r>
              <a:rPr sz="4400" dirty="0" err="1">
                <a:solidFill>
                  <a:srgbClr val="011993"/>
                </a:solidFill>
                <a:latin typeface="Cambria"/>
                <a:cs typeface="Cambria"/>
              </a:rPr>
              <a:t>chı</a:t>
            </a:r>
            <a:r>
              <a:rPr sz="4400" dirty="0">
                <a:solidFill>
                  <a:srgbClr val="011993"/>
                </a:solidFill>
                <a:latin typeface="Cambria"/>
                <a:cs typeface="Cambria"/>
              </a:rPr>
              <a:t>̉ có:</a:t>
            </a:r>
            <a:endParaRPr sz="4400" dirty="0">
              <a:latin typeface="Cambria"/>
              <a:cs typeface="Cambria"/>
            </a:endParaRPr>
          </a:p>
          <a:p>
            <a:pPr marL="1059180" lvl="1" indent="-544830">
              <a:lnSpc>
                <a:spcPct val="150000"/>
              </a:lnSpc>
              <a:buSzPct val="123529"/>
              <a:buChar char="-"/>
              <a:tabLst>
                <a:tab pos="1059180" algn="l"/>
                <a:tab pos="1059815" algn="l"/>
              </a:tabLst>
            </a:pPr>
            <a:r>
              <a:rPr sz="4400" dirty="0">
                <a:latin typeface="Cambria"/>
                <a:cs typeface="Cambria"/>
              </a:rPr>
              <a:t>Fast</a:t>
            </a:r>
          </a:p>
          <a:p>
            <a:pPr marL="1059180" lvl="1" indent="-544830">
              <a:lnSpc>
                <a:spcPct val="150000"/>
              </a:lnSpc>
              <a:buSzPct val="123529"/>
              <a:buChar char="-"/>
              <a:tabLst>
                <a:tab pos="1059180" algn="l"/>
                <a:tab pos="1059815" algn="l"/>
              </a:tabLst>
            </a:pPr>
            <a:r>
              <a:rPr sz="4400" dirty="0">
                <a:latin typeface="Cambria"/>
                <a:cs typeface="Cambria"/>
              </a:rPr>
              <a:t>Slow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60052" y="1297574"/>
            <a:ext cx="4496198" cy="694421"/>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400" dirty="0">
                <a:latin typeface="Cambria"/>
                <a:cs typeface="Cambria"/>
              </a:rPr>
              <a:t>Chương trı̀nh</a:t>
            </a:r>
            <a:endParaRPr sz="4400">
              <a:latin typeface="Cambria"/>
              <a:cs typeface="Cambria"/>
            </a:endParaRPr>
          </a:p>
        </p:txBody>
      </p:sp>
      <p:pic>
        <p:nvPicPr>
          <p:cNvPr id="3" name="object 3"/>
          <p:cNvPicPr/>
          <p:nvPr/>
        </p:nvPicPr>
        <p:blipFill>
          <a:blip r:embed="rId3" cstate="print"/>
          <a:stretch>
            <a:fillRect/>
          </a:stretch>
        </p:blipFill>
        <p:spPr>
          <a:xfrm>
            <a:off x="583164" y="2386966"/>
            <a:ext cx="7815278" cy="6583879"/>
          </a:xfrm>
          <a:prstGeom prst="rect">
            <a:avLst/>
          </a:prstGeom>
        </p:spPr>
      </p:pic>
      <p:pic>
        <p:nvPicPr>
          <p:cNvPr id="4" name="object 4"/>
          <p:cNvPicPr/>
          <p:nvPr/>
        </p:nvPicPr>
        <p:blipFill>
          <a:blip r:embed="rId4" cstate="print"/>
          <a:stretch>
            <a:fillRect/>
          </a:stretch>
        </p:blipFill>
        <p:spPr>
          <a:xfrm>
            <a:off x="8756650" y="2712994"/>
            <a:ext cx="10971964" cy="6269715"/>
          </a:xfrm>
          <a:prstGeom prst="rect">
            <a:avLst/>
          </a:prstGeom>
        </p:spPr>
      </p:pic>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11</a:t>
            </a:fld>
            <a:endParaRPr spc="1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692" y="330281"/>
            <a:ext cx="3709905"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a:latin typeface="Cambria"/>
                <a:cs typeface="Cambria"/>
              </a:rPr>
              <a:t>K</a:t>
            </a:r>
            <a:r>
              <a:rPr lang="en-US" sz="4800">
                <a:latin typeface="Cambria"/>
                <a:cs typeface="Cambria"/>
              </a:rPr>
              <a:t>ế</a:t>
            </a:r>
            <a:r>
              <a:rPr sz="4800">
                <a:latin typeface="Cambria"/>
                <a:cs typeface="Cambria"/>
              </a:rPr>
              <a:t>t </a:t>
            </a:r>
            <a:r>
              <a:rPr sz="4800" dirty="0">
                <a:latin typeface="Cambria"/>
                <a:cs typeface="Cambria"/>
              </a:rPr>
              <a:t>quả</a:t>
            </a:r>
            <a:endParaRPr sz="4800">
              <a:latin typeface="Cambria"/>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12</a:t>
            </a:fld>
            <a:endParaRPr spc="15"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7000" y="91083"/>
            <a:ext cx="7911050" cy="1097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01" y="1463675"/>
            <a:ext cx="11841149" cy="78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13</a:t>
            </a:fld>
            <a:endParaRPr dirty="0"/>
          </a:p>
        </p:txBody>
      </p:sp>
      <p:sp>
        <p:nvSpPr>
          <p:cNvPr id="2" name="object 2"/>
          <p:cNvSpPr txBox="1">
            <a:spLocks noGrp="1"/>
          </p:cNvSpPr>
          <p:nvPr>
            <p:ph type="title"/>
          </p:nvPr>
        </p:nvSpPr>
        <p:spPr>
          <a:xfrm>
            <a:off x="831850" y="396875"/>
            <a:ext cx="7351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23</a:t>
            </a:r>
            <a:endParaRPr sz="7000">
              <a:latin typeface="Cambria"/>
              <a:cs typeface="Cambria"/>
            </a:endParaRPr>
          </a:p>
        </p:txBody>
      </p:sp>
      <p:sp>
        <p:nvSpPr>
          <p:cNvPr id="3" name="object 3"/>
          <p:cNvSpPr txBox="1"/>
          <p:nvPr/>
        </p:nvSpPr>
        <p:spPr>
          <a:xfrm>
            <a:off x="603250" y="1844675"/>
            <a:ext cx="8696960" cy="7320722"/>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Lst>
            </a:pPr>
            <a:r>
              <a:rPr sz="4400">
                <a:latin typeface="Cambria"/>
                <a:cs typeface="Cambria"/>
              </a:rPr>
              <a:t>Đi</a:t>
            </a:r>
            <a:r>
              <a:rPr lang="en-US" sz="4400">
                <a:latin typeface="Cambria"/>
                <a:cs typeface="Cambria"/>
              </a:rPr>
              <a:t>ề</a:t>
            </a:r>
            <a:r>
              <a:rPr sz="4400">
                <a:latin typeface="Cambria"/>
                <a:cs typeface="Cambria"/>
              </a:rPr>
              <a:t>u khi</a:t>
            </a:r>
            <a:r>
              <a:rPr lang="en-US" sz="4400">
                <a:latin typeface="Cambria"/>
                <a:cs typeface="Cambria"/>
              </a:rPr>
              <a:t>ể</a:t>
            </a:r>
            <a:r>
              <a:rPr sz="4400">
                <a:latin typeface="Cambria"/>
                <a:cs typeface="Cambria"/>
              </a:rPr>
              <a:t>n tı́n hi</a:t>
            </a:r>
            <a:r>
              <a:rPr lang="vi-VN" sz="4400">
                <a:latin typeface="Cambria"/>
                <a:cs typeface="Cambria"/>
              </a:rPr>
              <a:t>ệ</a:t>
            </a:r>
            <a:r>
              <a:rPr sz="4400">
                <a:latin typeface="Cambria"/>
                <a:cs typeface="Cambria"/>
              </a:rPr>
              <a:t>u </a:t>
            </a:r>
            <a:r>
              <a:rPr sz="4400" dirty="0">
                <a:latin typeface="Cambria"/>
                <a:cs typeface="Cambria"/>
              </a:rPr>
              <a:t>đèn giao thông</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 pos="4617085" algn="l"/>
              </a:tabLst>
            </a:pPr>
            <a:r>
              <a:rPr sz="4400">
                <a:solidFill>
                  <a:srgbClr val="011993"/>
                </a:solidFill>
                <a:latin typeface="Cambria"/>
                <a:cs typeface="Cambria"/>
              </a:rPr>
              <a:t>Khi đ</a:t>
            </a:r>
            <a:r>
              <a:rPr lang="en-US" sz="4400">
                <a:solidFill>
                  <a:srgbClr val="011993"/>
                </a:solidFill>
                <a:latin typeface="Cambria"/>
                <a:cs typeface="Cambria"/>
              </a:rPr>
              <a:t>ế</a:t>
            </a:r>
            <a:r>
              <a:rPr sz="4400">
                <a:solidFill>
                  <a:srgbClr val="011993"/>
                </a:solidFill>
                <a:latin typeface="Cambria"/>
                <a:cs typeface="Cambria"/>
              </a:rPr>
              <a:t>n giao l</a:t>
            </a:r>
            <a:r>
              <a:rPr lang="en-US" sz="4400">
                <a:solidFill>
                  <a:srgbClr val="011993"/>
                </a:solidFill>
                <a:latin typeface="Cambria"/>
                <a:cs typeface="Cambria"/>
              </a:rPr>
              <a:t>ộ</a:t>
            </a:r>
            <a:r>
              <a:rPr sz="4400" dirty="0">
                <a:solidFill>
                  <a:srgbClr val="011993"/>
                </a:solidFill>
                <a:latin typeface="Cambria"/>
                <a:cs typeface="Cambria"/>
              </a:rPr>
              <a:t>	có:</a:t>
            </a:r>
            <a:endParaRPr sz="4400">
              <a:latin typeface="Cambria"/>
              <a:cs typeface="Cambria"/>
            </a:endParaRPr>
          </a:p>
          <a:p>
            <a:pPr marL="1562100" marR="5080" lvl="2" indent="-544830">
              <a:lnSpc>
                <a:spcPct val="94900"/>
              </a:lnSpc>
              <a:spcBef>
                <a:spcPts val="1725"/>
              </a:spcBef>
              <a:buSzPct val="123529"/>
              <a:buChar char="-"/>
              <a:tabLst>
                <a:tab pos="1562100" algn="l"/>
                <a:tab pos="1562735" algn="l"/>
              </a:tabLst>
            </a:pPr>
            <a:r>
              <a:rPr sz="4400">
                <a:latin typeface="Cambria"/>
                <a:cs typeface="Cambria"/>
              </a:rPr>
              <a:t>S</a:t>
            </a:r>
            <a:r>
              <a:rPr lang="en-US" sz="4400">
                <a:latin typeface="Cambria"/>
                <a:cs typeface="Cambria"/>
              </a:rPr>
              <a:t>ố</a:t>
            </a:r>
            <a:r>
              <a:rPr sz="4400">
                <a:latin typeface="Cambria"/>
                <a:cs typeface="Cambria"/>
              </a:rPr>
              <a:t> phương ti</a:t>
            </a:r>
            <a:r>
              <a:rPr lang="vi-VN" sz="4400">
                <a:latin typeface="Cambria"/>
                <a:cs typeface="Cambria"/>
              </a:rPr>
              <a:t>ệ</a:t>
            </a:r>
            <a:r>
              <a:rPr sz="4400">
                <a:latin typeface="Cambria"/>
                <a:cs typeface="Cambria"/>
              </a:rPr>
              <a:t>n đ</a:t>
            </a:r>
            <a:r>
              <a:rPr lang="en-US" sz="4400">
                <a:latin typeface="Cambria"/>
                <a:cs typeface="Cambria"/>
              </a:rPr>
              <a:t>ế</a:t>
            </a:r>
            <a:r>
              <a:rPr sz="4400">
                <a:latin typeface="Cambria"/>
                <a:cs typeface="Cambria"/>
              </a:rPr>
              <a:t>n ch</a:t>
            </a:r>
            <a:r>
              <a:rPr lang="en-US" sz="4400">
                <a:latin typeface="Cambria"/>
                <a:cs typeface="Cambria"/>
              </a:rPr>
              <a:t>ỗ</a:t>
            </a:r>
            <a:r>
              <a:rPr sz="4400">
                <a:latin typeface="Cambria"/>
                <a:cs typeface="Cambria"/>
              </a:rPr>
              <a:t> có đèn</a:t>
            </a:r>
            <a:r>
              <a:rPr lang="en-US" sz="4400">
                <a:latin typeface="Cambria"/>
                <a:cs typeface="Cambria"/>
              </a:rPr>
              <a:t> </a:t>
            </a:r>
            <a:r>
              <a:rPr sz="4400">
                <a:latin typeface="Cambria"/>
                <a:cs typeface="Cambria"/>
              </a:rPr>
              <a:t>xanh </a:t>
            </a:r>
            <a:r>
              <a:rPr sz="4400" dirty="0">
                <a:latin typeface="Cambria"/>
                <a:cs typeface="Cambria"/>
              </a:rPr>
              <a:t>(Arrival)</a:t>
            </a:r>
            <a:endParaRPr sz="4400">
              <a:latin typeface="Cambria"/>
              <a:cs typeface="Cambria"/>
            </a:endParaRPr>
          </a:p>
          <a:p>
            <a:pPr marL="1562100" marR="519430" lvl="2" indent="-544830">
              <a:lnSpc>
                <a:spcPct val="94900"/>
              </a:lnSpc>
              <a:spcBef>
                <a:spcPts val="1720"/>
              </a:spcBef>
              <a:buSzPct val="123529"/>
              <a:buChar char="-"/>
              <a:tabLst>
                <a:tab pos="1562100" algn="l"/>
                <a:tab pos="1562735" algn="l"/>
              </a:tabLst>
            </a:pPr>
            <a:r>
              <a:rPr sz="4400">
                <a:latin typeface="Cambria"/>
                <a:cs typeface="Cambria"/>
              </a:rPr>
              <a:t>S</a:t>
            </a:r>
            <a:r>
              <a:rPr lang="en-US" sz="4400">
                <a:latin typeface="Cambria"/>
                <a:cs typeface="Cambria"/>
              </a:rPr>
              <a:t>ố</a:t>
            </a:r>
            <a:r>
              <a:rPr sz="4400">
                <a:latin typeface="Cambria"/>
                <a:cs typeface="Cambria"/>
              </a:rPr>
              <a:t> phương ti</a:t>
            </a:r>
            <a:r>
              <a:rPr lang="vi-VN" sz="4400">
                <a:latin typeface="Cambria"/>
                <a:cs typeface="Cambria"/>
              </a:rPr>
              <a:t>ệ</a:t>
            </a:r>
            <a:r>
              <a:rPr sz="4400">
                <a:latin typeface="Cambria"/>
                <a:cs typeface="Cambria"/>
              </a:rPr>
              <a:t>n </a:t>
            </a:r>
            <a:r>
              <a:rPr sz="4400" dirty="0">
                <a:latin typeface="Cambria"/>
                <a:cs typeface="Cambria"/>
              </a:rPr>
              <a:t>chờ ở </a:t>
            </a:r>
            <a:r>
              <a:rPr sz="4400">
                <a:latin typeface="Cambria"/>
                <a:cs typeface="Cambria"/>
              </a:rPr>
              <a:t>đèn đỏ</a:t>
            </a:r>
            <a:r>
              <a:rPr lang="en-US" sz="4400">
                <a:latin typeface="Cambria"/>
                <a:cs typeface="Cambria"/>
              </a:rPr>
              <a:t> </a:t>
            </a:r>
            <a:r>
              <a:rPr sz="4400">
                <a:latin typeface="Cambria"/>
                <a:cs typeface="Cambria"/>
              </a:rPr>
              <a:t>(</a:t>
            </a:r>
            <a:r>
              <a:rPr sz="4400" dirty="0">
                <a:latin typeface="Cambria"/>
                <a:cs typeface="Cambria"/>
              </a:rPr>
              <a:t>Queue)</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C</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suy đoán:</a:t>
            </a:r>
            <a:endParaRPr sz="4400">
              <a:latin typeface="Cambria"/>
              <a:cs typeface="Cambria"/>
            </a:endParaRPr>
          </a:p>
          <a:p>
            <a:pPr marL="1562100" marR="889000" lvl="2" indent="-544830">
              <a:lnSpc>
                <a:spcPct val="94900"/>
              </a:lnSpc>
              <a:spcBef>
                <a:spcPts val="1725"/>
              </a:spcBef>
              <a:buSzPct val="123529"/>
              <a:buChar char="-"/>
              <a:tabLst>
                <a:tab pos="1562100" algn="l"/>
                <a:tab pos="1562735" algn="l"/>
              </a:tabLst>
            </a:pPr>
            <a:r>
              <a:rPr sz="4400" dirty="0">
                <a:latin typeface="Cambria"/>
                <a:cs typeface="Cambria"/>
              </a:rPr>
              <a:t>Thời gian kéo dài </a:t>
            </a:r>
            <a:r>
              <a:rPr sz="4400">
                <a:latin typeface="Cambria"/>
                <a:cs typeface="Cambria"/>
              </a:rPr>
              <a:t>đèn xanh</a:t>
            </a:r>
            <a:r>
              <a:rPr lang="en-US" sz="4400">
                <a:latin typeface="Cambria"/>
                <a:cs typeface="Cambria"/>
              </a:rPr>
              <a:t> </a:t>
            </a:r>
            <a:r>
              <a:rPr sz="4400">
                <a:latin typeface="Cambria"/>
                <a:cs typeface="Cambria"/>
              </a:rPr>
              <a:t>(</a:t>
            </a:r>
            <a:r>
              <a:rPr sz="4400" dirty="0">
                <a:latin typeface="Cambria"/>
                <a:cs typeface="Cambria"/>
              </a:rPr>
              <a:t>Extension)</a:t>
            </a:r>
            <a:endParaRPr sz="4400">
              <a:latin typeface="Cambria"/>
              <a:cs typeface="Cambria"/>
            </a:endParaRPr>
          </a:p>
        </p:txBody>
      </p:sp>
      <p:sp>
        <p:nvSpPr>
          <p:cNvPr id="4" name="object 4"/>
          <p:cNvSpPr txBox="1">
            <a:spLocks noGrp="1"/>
          </p:cNvSpPr>
          <p:nvPr>
            <p:ph sz="half" idx="3"/>
          </p:nvPr>
        </p:nvSpPr>
        <p:spPr>
          <a:xfrm>
            <a:off x="10433050" y="1616075"/>
            <a:ext cx="9372600" cy="8017579"/>
          </a:xfrm>
          <a:prstGeom prst="rect">
            <a:avLst/>
          </a:prstGeom>
        </p:spPr>
        <p:txBody>
          <a:bodyPr vert="horz" wrap="square" lIns="0" tIns="45720" rIns="0" bIns="0" rtlCol="0">
            <a:spAutoFit/>
          </a:bodyPr>
          <a:lstStyle/>
          <a:p>
            <a:pPr marL="514984" marR="5080" indent="-502920">
              <a:lnSpc>
                <a:spcPct val="150000"/>
              </a:lnSpc>
              <a:buSzPct val="123529"/>
              <a:buChar char="•"/>
              <a:tabLst>
                <a:tab pos="515620" algn="l"/>
              </a:tabLst>
            </a:pPr>
            <a:r>
              <a:rPr sz="4400" dirty="0"/>
              <a:t>Với Arrival </a:t>
            </a:r>
            <a:r>
              <a:rPr sz="4400"/>
              <a:t>(thu</a:t>
            </a:r>
            <a:r>
              <a:rPr lang="en-US" sz="4400"/>
              <a:t>ộ</a:t>
            </a:r>
            <a:r>
              <a:rPr sz="4400"/>
              <a:t>c</a:t>
            </a:r>
            <a:r>
              <a:rPr lang="en-US" sz="4400"/>
              <a:t> </a:t>
            </a:r>
            <a:r>
              <a:rPr sz="4400"/>
              <a:t>khoảng</a:t>
            </a:r>
            <a:r>
              <a:rPr lang="en-US" sz="4400"/>
              <a:t> </a:t>
            </a:r>
            <a:r>
              <a:rPr sz="4400"/>
              <a:t>[</a:t>
            </a:r>
            <a:r>
              <a:rPr sz="4400" dirty="0"/>
              <a:t>0,56]) và Queue </a:t>
            </a:r>
            <a:r>
              <a:rPr sz="4400"/>
              <a:t>(thu</a:t>
            </a:r>
            <a:r>
              <a:rPr lang="en-US" sz="4400"/>
              <a:t>ộ</a:t>
            </a:r>
            <a:r>
              <a:rPr sz="4400"/>
              <a:t>c khoảng</a:t>
            </a:r>
            <a:r>
              <a:rPr lang="en-US" sz="4400"/>
              <a:t> </a:t>
            </a:r>
            <a:r>
              <a:rPr sz="4400"/>
              <a:t>[</a:t>
            </a:r>
            <a:r>
              <a:rPr sz="4400" dirty="0"/>
              <a:t>0,32]) có các trạng </a:t>
            </a:r>
            <a:r>
              <a:rPr sz="4400"/>
              <a:t>thái s</a:t>
            </a:r>
            <a:r>
              <a:rPr lang="en-US" sz="4400"/>
              <a:t>ố </a:t>
            </a:r>
            <a:r>
              <a:rPr sz="4400"/>
              <a:t>lượng phương ti</a:t>
            </a:r>
            <a:r>
              <a:rPr lang="vi-VN" sz="4400"/>
              <a:t>ệ</a:t>
            </a:r>
            <a:r>
              <a:rPr sz="4400"/>
              <a:t>n</a:t>
            </a:r>
            <a:r>
              <a:rPr sz="4400" dirty="0"/>
              <a:t>:</a:t>
            </a: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ı́t</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lang="en-US" sz="4400">
                <a:solidFill>
                  <a:srgbClr val="011993"/>
                </a:solidFill>
                <a:latin typeface="Cambria"/>
                <a:cs typeface="Cambria"/>
              </a:rPr>
              <a:t>Í</a:t>
            </a:r>
            <a:r>
              <a:rPr sz="4400">
                <a:solidFill>
                  <a:srgbClr val="011993"/>
                </a:solidFill>
                <a:latin typeface="Cambria"/>
                <a:cs typeface="Cambria"/>
              </a:rPr>
              <a:t>t</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Bı̀nh thường</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Nhi</a:t>
            </a:r>
            <a:r>
              <a:rPr lang="en-US" sz="4400">
                <a:solidFill>
                  <a:srgbClr val="011993"/>
                </a:solidFill>
                <a:latin typeface="Cambria"/>
                <a:cs typeface="Cambria"/>
              </a:rPr>
              <a:t>ề</a:t>
            </a:r>
            <a:r>
              <a:rPr sz="4400">
                <a:solidFill>
                  <a:srgbClr val="011993"/>
                </a:solidFill>
                <a:latin typeface="Cambria"/>
                <a:cs typeface="Cambria"/>
              </a:rPr>
              <a:t>u</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nhi</a:t>
            </a:r>
            <a:r>
              <a:rPr lang="en-US" sz="4400">
                <a:solidFill>
                  <a:srgbClr val="011993"/>
                </a:solidFill>
                <a:latin typeface="Cambria"/>
                <a:cs typeface="Cambria"/>
              </a:rPr>
              <a:t>ề</a:t>
            </a:r>
            <a:r>
              <a:rPr sz="4400">
                <a:solidFill>
                  <a:srgbClr val="011993"/>
                </a:solidFill>
                <a:latin typeface="Cambria"/>
                <a:cs typeface="Cambria"/>
              </a:rPr>
              <a:t>u</a:t>
            </a:r>
            <a:endParaRPr sz="4400">
              <a:latin typeface="Cambria"/>
              <a:cs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14</a:t>
            </a:fld>
            <a:endParaRPr spc="15" dirty="0"/>
          </a:p>
        </p:txBody>
      </p:sp>
      <p:sp>
        <p:nvSpPr>
          <p:cNvPr id="2" name="object 2"/>
          <p:cNvSpPr txBox="1"/>
          <p:nvPr/>
        </p:nvSpPr>
        <p:spPr>
          <a:xfrm>
            <a:off x="755650" y="2225675"/>
            <a:ext cx="18669000" cy="5823389"/>
          </a:xfrm>
          <a:prstGeom prst="rect">
            <a:avLst/>
          </a:prstGeom>
        </p:spPr>
        <p:txBody>
          <a:bodyPr vert="horz" wrap="square" lIns="0" tIns="158750" rIns="0" bIns="0" rtlCol="0">
            <a:spAutoFit/>
          </a:bodyPr>
          <a:lstStyle/>
          <a:p>
            <a:pPr marL="514984" indent="-502920">
              <a:lnSpc>
                <a:spcPct val="100000"/>
              </a:lnSpc>
              <a:spcBef>
                <a:spcPts val="1250"/>
              </a:spcBef>
              <a:buSzPct val="123529"/>
              <a:buChar char="•"/>
              <a:tabLst>
                <a:tab pos="515620" algn="l"/>
              </a:tabLst>
            </a:pPr>
            <a:r>
              <a:rPr sz="4800" dirty="0">
                <a:latin typeface="Cambria"/>
                <a:cs typeface="Cambria"/>
              </a:rPr>
              <a:t>Thời gian kéo dài đèn xanh </a:t>
            </a:r>
            <a:r>
              <a:rPr sz="4800">
                <a:latin typeface="Cambria"/>
                <a:cs typeface="Cambria"/>
              </a:rPr>
              <a:t>Extension thu</a:t>
            </a:r>
            <a:r>
              <a:rPr lang="en-US" sz="4800">
                <a:latin typeface="Cambria"/>
                <a:cs typeface="Cambria"/>
              </a:rPr>
              <a:t>ộ</a:t>
            </a:r>
            <a:r>
              <a:rPr sz="4800">
                <a:latin typeface="Cambria"/>
                <a:cs typeface="Cambria"/>
              </a:rPr>
              <a:t>c </a:t>
            </a:r>
            <a:r>
              <a:rPr sz="4800" dirty="0">
                <a:latin typeface="Cambria"/>
                <a:cs typeface="Cambria"/>
              </a:rPr>
              <a:t>khoảng [</a:t>
            </a:r>
            <a:r>
              <a:rPr sz="4800">
                <a:latin typeface="Cambria"/>
                <a:cs typeface="Cambria"/>
              </a:rPr>
              <a:t>0,</a:t>
            </a:r>
            <a:r>
              <a:rPr lang="en-US" sz="4800">
                <a:latin typeface="Cambria"/>
                <a:cs typeface="Cambria"/>
              </a:rPr>
              <a:t> </a:t>
            </a:r>
            <a:r>
              <a:rPr sz="4800">
                <a:latin typeface="Cambria"/>
                <a:cs typeface="Cambria"/>
              </a:rPr>
              <a:t>20</a:t>
            </a:r>
            <a:r>
              <a:rPr sz="4800" dirty="0">
                <a:latin typeface="Cambria"/>
                <a:cs typeface="Cambria"/>
              </a:rPr>
              <a:t>] </a:t>
            </a:r>
            <a:r>
              <a:rPr sz="4800">
                <a:latin typeface="Cambria"/>
                <a:cs typeface="Cambria"/>
              </a:rPr>
              <a:t>bao g</a:t>
            </a:r>
            <a:r>
              <a:rPr lang="en-US" sz="4800">
                <a:latin typeface="Cambria"/>
                <a:cs typeface="Cambria"/>
              </a:rPr>
              <a:t>ồ</a:t>
            </a:r>
            <a:r>
              <a:rPr sz="4800">
                <a:latin typeface="Cambria"/>
                <a:cs typeface="Cambria"/>
              </a:rPr>
              <a:t>m</a:t>
            </a:r>
            <a:r>
              <a:rPr sz="4800" dirty="0">
                <a:latin typeface="Cambria"/>
                <a:cs typeface="Cambria"/>
              </a:rPr>
              <a:t>:</a:t>
            </a:r>
            <a:endParaRPr sz="48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Không kéo dài</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a:solidFill>
                  <a:srgbClr val="011993"/>
                </a:solidFill>
                <a:latin typeface="Cambria"/>
                <a:cs typeface="Cambria"/>
              </a:rPr>
              <a:t>Ng</a:t>
            </a:r>
            <a:r>
              <a:rPr lang="en-US" sz="4400">
                <a:solidFill>
                  <a:srgbClr val="011993"/>
                </a:solidFill>
                <a:latin typeface="Cambria"/>
                <a:cs typeface="Cambria"/>
              </a:rPr>
              <a:t>ắ</a:t>
            </a:r>
            <a:r>
              <a:rPr sz="4400">
                <a:solidFill>
                  <a:srgbClr val="011993"/>
                </a:solidFill>
                <a:latin typeface="Cambria"/>
                <a:cs typeface="Cambria"/>
              </a:rPr>
              <a:t>n</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dirty="0">
                <a:solidFill>
                  <a:srgbClr val="011993"/>
                </a:solidFill>
                <a:latin typeface="Cambria"/>
                <a:cs typeface="Cambria"/>
              </a:rPr>
              <a:t>Trung bı̀nh</a:t>
            </a:r>
            <a:endParaRPr sz="4400">
              <a:latin typeface="Cambria"/>
              <a:cs typeface="Cambria"/>
            </a:endParaRPr>
          </a:p>
          <a:p>
            <a:pPr marL="1059180" lvl="1" indent="-544830">
              <a:lnSpc>
                <a:spcPct val="100000"/>
              </a:lnSpc>
              <a:spcBef>
                <a:spcPts val="2400"/>
              </a:spcBef>
              <a:buSzPct val="123529"/>
              <a:buFont typeface="Microsoft Sans Serif"/>
              <a:buChar char="‣"/>
              <a:tabLst>
                <a:tab pos="1059815" algn="l"/>
              </a:tabLst>
            </a:pPr>
            <a:r>
              <a:rPr sz="4400" dirty="0">
                <a:solidFill>
                  <a:srgbClr val="011993"/>
                </a:solidFill>
                <a:latin typeface="Cambria"/>
                <a:cs typeface="Cambria"/>
              </a:rPr>
              <a:t>Dài</a:t>
            </a:r>
            <a:endParaRPr sz="4400">
              <a:latin typeface="Cambria"/>
              <a:cs typeface="Cambria"/>
            </a:endParaRPr>
          </a:p>
          <a:p>
            <a:pPr marL="1059180" lvl="1" indent="-544830">
              <a:lnSpc>
                <a:spcPct val="100000"/>
              </a:lnSpc>
              <a:spcBef>
                <a:spcPts val="2405"/>
              </a:spcBef>
              <a:buSzPct val="123529"/>
              <a:buFont typeface="Microsoft Sans Serif"/>
              <a:buChar char="‣"/>
              <a:tabLst>
                <a:tab pos="1059815" algn="l"/>
              </a:tabLst>
            </a:pPr>
            <a:r>
              <a:rPr sz="4400">
                <a:solidFill>
                  <a:srgbClr val="011993"/>
                </a:solidFill>
                <a:latin typeface="Cambria"/>
                <a:cs typeface="Cambria"/>
              </a:rPr>
              <a:t>R</a:t>
            </a:r>
            <a:r>
              <a:rPr lang="en-US" sz="4400">
                <a:solidFill>
                  <a:srgbClr val="011993"/>
                </a:solidFill>
                <a:latin typeface="Cambria"/>
                <a:cs typeface="Cambria"/>
              </a:rPr>
              <a:t>ấ</a:t>
            </a:r>
            <a:r>
              <a:rPr sz="4400">
                <a:solidFill>
                  <a:srgbClr val="011993"/>
                </a:solidFill>
                <a:latin typeface="Cambria"/>
                <a:cs typeface="Cambria"/>
              </a:rPr>
              <a:t>t </a:t>
            </a:r>
            <a:r>
              <a:rPr sz="4400" dirty="0">
                <a:solidFill>
                  <a:srgbClr val="011993"/>
                </a:solidFill>
                <a:latin typeface="Cambria"/>
                <a:cs typeface="Cambria"/>
              </a:rPr>
              <a:t>dài</a:t>
            </a:r>
            <a:endParaRPr sz="4400">
              <a:latin typeface="Cambria"/>
              <a:cs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15</a:t>
            </a:fld>
            <a:endParaRPr spc="15" dirty="0"/>
          </a:p>
        </p:txBody>
      </p:sp>
      <p:sp>
        <p:nvSpPr>
          <p:cNvPr id="2" name="object 2"/>
          <p:cNvSpPr txBox="1"/>
          <p:nvPr/>
        </p:nvSpPr>
        <p:spPr>
          <a:xfrm>
            <a:off x="603250" y="732647"/>
            <a:ext cx="18897600" cy="3086742"/>
          </a:xfrm>
          <a:prstGeom prst="rect">
            <a:avLst/>
          </a:prstGeom>
        </p:spPr>
        <p:txBody>
          <a:bodyPr vert="horz" wrap="square" lIns="0" tIns="39370" rIns="0" bIns="0" rtlCol="0">
            <a:spAutoFit/>
          </a:bodyPr>
          <a:lstStyle/>
          <a:p>
            <a:pPr marL="514984" marR="5080" indent="-502920">
              <a:lnSpc>
                <a:spcPct val="150000"/>
              </a:lnSpc>
              <a:buSzPct val="123529"/>
              <a:buChar char="•"/>
              <a:tabLst>
                <a:tab pos="514350" algn="l"/>
              </a:tabLst>
            </a:pPr>
            <a:r>
              <a:rPr sz="4400" b="1">
                <a:latin typeface="Cambria"/>
                <a:cs typeface="Cambria"/>
              </a:rPr>
              <a:t>Lu</a:t>
            </a:r>
            <a:r>
              <a:rPr lang="en-US" sz="4400" b="1">
                <a:latin typeface="Cambria"/>
                <a:cs typeface="Cambria"/>
              </a:rPr>
              <a:t>ậ</a:t>
            </a:r>
            <a:r>
              <a:rPr sz="4400" b="1">
                <a:latin typeface="Cambria"/>
                <a:cs typeface="Cambria"/>
              </a:rPr>
              <a:t>t đ</a:t>
            </a:r>
            <a:r>
              <a:rPr lang="en-US" sz="4400" b="1">
                <a:latin typeface="Cambria"/>
                <a:cs typeface="Cambria"/>
              </a:rPr>
              <a:t>ể</a:t>
            </a:r>
            <a:r>
              <a:rPr sz="4400" b="1">
                <a:latin typeface="Cambria"/>
                <a:cs typeface="Cambria"/>
              </a:rPr>
              <a:t> </a:t>
            </a:r>
            <a:r>
              <a:rPr sz="4400" b="1" dirty="0">
                <a:latin typeface="Cambria"/>
                <a:cs typeface="Cambria"/>
              </a:rPr>
              <a:t>xử lý</a:t>
            </a:r>
            <a:r>
              <a:rPr sz="4400">
                <a:latin typeface="Cambria"/>
                <a:cs typeface="Cambria"/>
              </a:rPr>
              <a:t>: N</a:t>
            </a:r>
            <a:r>
              <a:rPr lang="en-US" sz="4400">
                <a:latin typeface="Cambria"/>
                <a:cs typeface="Cambria"/>
              </a:rPr>
              <a:t>ế</a:t>
            </a:r>
            <a:r>
              <a:rPr sz="4400">
                <a:latin typeface="Cambria"/>
                <a:cs typeface="Cambria"/>
              </a:rPr>
              <a:t>u có</a:t>
            </a:r>
            <a:r>
              <a:rPr lang="en-US" sz="4400">
                <a:latin typeface="Cambria"/>
                <a:cs typeface="Cambria"/>
              </a:rPr>
              <a:t> </a:t>
            </a:r>
            <a:r>
              <a:rPr sz="4400">
                <a:latin typeface="Cambria"/>
                <a:cs typeface="Cambria"/>
              </a:rPr>
              <a:t>quá nhi</a:t>
            </a:r>
            <a:r>
              <a:rPr lang="en-US" sz="4400">
                <a:latin typeface="Cambria"/>
                <a:cs typeface="Cambria"/>
              </a:rPr>
              <a:t>ề</a:t>
            </a:r>
            <a:r>
              <a:rPr sz="4400">
                <a:latin typeface="Cambria"/>
                <a:cs typeface="Cambria"/>
              </a:rPr>
              <a:t>u phương ti</a:t>
            </a:r>
            <a:r>
              <a:rPr lang="vi-VN" sz="4400">
                <a:latin typeface="Cambria"/>
                <a:cs typeface="Cambria"/>
              </a:rPr>
              <a:t>ệ</a:t>
            </a:r>
            <a:r>
              <a:rPr sz="4400">
                <a:latin typeface="Cambria"/>
                <a:cs typeface="Cambria"/>
              </a:rPr>
              <a:t>n ở</a:t>
            </a:r>
            <a:r>
              <a:rPr lang="en-US" sz="4400">
                <a:latin typeface="Cambria"/>
                <a:cs typeface="Cambria"/>
              </a:rPr>
              <a:t> h</a:t>
            </a:r>
            <a:r>
              <a:rPr sz="4400">
                <a:latin typeface="Cambria"/>
                <a:cs typeface="Cambria"/>
              </a:rPr>
              <a:t>ướng đ</a:t>
            </a:r>
            <a:r>
              <a:rPr lang="en-US" sz="4400">
                <a:latin typeface="Cambria"/>
                <a:cs typeface="Cambria"/>
              </a:rPr>
              <a:t>ế</a:t>
            </a:r>
            <a:r>
              <a:rPr sz="4400">
                <a:latin typeface="Cambria"/>
                <a:cs typeface="Cambria"/>
              </a:rPr>
              <a:t>n (đèn xanh) và c</a:t>
            </a:r>
            <a:r>
              <a:rPr lang="en-US" sz="4400">
                <a:latin typeface="Cambria"/>
                <a:cs typeface="Cambria"/>
              </a:rPr>
              <a:t>ó </a:t>
            </a:r>
            <a:r>
              <a:rPr sz="4400">
                <a:latin typeface="Cambria"/>
                <a:cs typeface="Cambria"/>
              </a:rPr>
              <a:t>m</a:t>
            </a:r>
            <a:r>
              <a:rPr lang="en-US" sz="4400">
                <a:latin typeface="Cambria"/>
                <a:cs typeface="Cambria"/>
              </a:rPr>
              <a:t>ộ</a:t>
            </a:r>
            <a:r>
              <a:rPr sz="4400">
                <a:latin typeface="Cambria"/>
                <a:cs typeface="Cambria"/>
              </a:rPr>
              <a:t>t s</a:t>
            </a:r>
            <a:r>
              <a:rPr lang="en-US" sz="4400">
                <a:latin typeface="Cambria"/>
                <a:cs typeface="Cambria"/>
              </a:rPr>
              <a:t>ố</a:t>
            </a:r>
            <a:r>
              <a:rPr sz="4400">
                <a:latin typeface="Cambria"/>
                <a:cs typeface="Cambria"/>
              </a:rPr>
              <a:t> lượng nhỏ</a:t>
            </a:r>
            <a:r>
              <a:rPr lang="en-US" sz="4400">
                <a:latin typeface="Cambria"/>
                <a:cs typeface="Cambria"/>
              </a:rPr>
              <a:t> </a:t>
            </a:r>
            <a:r>
              <a:rPr sz="4400">
                <a:latin typeface="Cambria"/>
                <a:cs typeface="Cambria"/>
              </a:rPr>
              <a:t>phương ti</a:t>
            </a:r>
            <a:r>
              <a:rPr lang="vi-VN" sz="4400">
                <a:latin typeface="Cambria"/>
                <a:cs typeface="Cambria"/>
              </a:rPr>
              <a:t>ệ</a:t>
            </a:r>
            <a:r>
              <a:rPr sz="4400">
                <a:latin typeface="Cambria"/>
                <a:cs typeface="Cambria"/>
              </a:rPr>
              <a:t>n ở</a:t>
            </a:r>
            <a:r>
              <a:rPr lang="en-US" sz="4400">
                <a:latin typeface="Cambria"/>
                <a:cs typeface="Cambria"/>
              </a:rPr>
              <a:t> </a:t>
            </a:r>
            <a:r>
              <a:rPr sz="4400">
                <a:latin typeface="Cambria"/>
                <a:cs typeface="Cambria"/>
              </a:rPr>
              <a:t>hướng chờ (đèn đỏ), thı̀ mở</a:t>
            </a:r>
            <a:r>
              <a:rPr lang="en-US" sz="4400">
                <a:latin typeface="Cambria"/>
                <a:cs typeface="Cambria"/>
              </a:rPr>
              <a:t> </a:t>
            </a:r>
            <a:r>
              <a:rPr sz="4400">
                <a:latin typeface="Cambria"/>
                <a:cs typeface="Cambria"/>
              </a:rPr>
              <a:t>r</a:t>
            </a:r>
            <a:r>
              <a:rPr lang="en-US" sz="4400">
                <a:latin typeface="Cambria"/>
                <a:cs typeface="Cambria"/>
              </a:rPr>
              <a:t>ộ</a:t>
            </a:r>
            <a:r>
              <a:rPr sz="4400">
                <a:latin typeface="Cambria"/>
                <a:cs typeface="Cambria"/>
              </a:rPr>
              <a:t>ng đèn xanh</a:t>
            </a:r>
            <a:r>
              <a:rPr lang="en-US" sz="4400">
                <a:latin typeface="Cambria"/>
                <a:cs typeface="Cambria"/>
              </a:rPr>
              <a:t> </a:t>
            </a:r>
            <a:r>
              <a:rPr sz="4400">
                <a:latin typeface="Cambria"/>
                <a:cs typeface="Cambria"/>
              </a:rPr>
              <a:t>dài hơn </a:t>
            </a:r>
            <a:r>
              <a:rPr sz="4400" b="1">
                <a:latin typeface="Cambria"/>
                <a:cs typeface="Cambria"/>
              </a:rPr>
              <a:t>Bı̀nh thường</a:t>
            </a:r>
          </a:p>
        </p:txBody>
      </p:sp>
      <p:graphicFrame>
        <p:nvGraphicFramePr>
          <p:cNvPr id="3" name="object 3"/>
          <p:cNvGraphicFramePr>
            <a:graphicFrameLocks noGrp="1"/>
          </p:cNvGraphicFramePr>
          <p:nvPr>
            <p:extLst>
              <p:ext uri="{D42A27DB-BD31-4B8C-83A1-F6EECF244321}">
                <p14:modId xmlns:p14="http://schemas.microsoft.com/office/powerpoint/2010/main" val="1547906759"/>
              </p:ext>
            </p:extLst>
          </p:nvPr>
        </p:nvGraphicFramePr>
        <p:xfrm>
          <a:off x="1517650" y="4206875"/>
          <a:ext cx="17297399" cy="5867402"/>
        </p:xfrm>
        <a:graphic>
          <a:graphicData uri="http://schemas.openxmlformats.org/drawingml/2006/table">
            <a:tbl>
              <a:tblPr firstRow="1" bandRow="1">
                <a:tableStyleId>{2D5ABB26-0587-4C30-8999-92F81FD0307C}</a:tableStyleId>
              </a:tblPr>
              <a:tblGrid>
                <a:gridCol w="2882900">
                  <a:extLst>
                    <a:ext uri="{9D8B030D-6E8A-4147-A177-3AD203B41FA5}">
                      <a16:colId xmlns:a16="http://schemas.microsoft.com/office/drawing/2014/main" val="20000"/>
                    </a:ext>
                  </a:extLst>
                </a:gridCol>
                <a:gridCol w="2882900">
                  <a:extLst>
                    <a:ext uri="{9D8B030D-6E8A-4147-A177-3AD203B41FA5}">
                      <a16:colId xmlns:a16="http://schemas.microsoft.com/office/drawing/2014/main" val="20001"/>
                    </a:ext>
                  </a:extLst>
                </a:gridCol>
                <a:gridCol w="2882899">
                  <a:extLst>
                    <a:ext uri="{9D8B030D-6E8A-4147-A177-3AD203B41FA5}">
                      <a16:colId xmlns:a16="http://schemas.microsoft.com/office/drawing/2014/main" val="20002"/>
                    </a:ext>
                  </a:extLst>
                </a:gridCol>
                <a:gridCol w="2882900">
                  <a:extLst>
                    <a:ext uri="{9D8B030D-6E8A-4147-A177-3AD203B41FA5}">
                      <a16:colId xmlns:a16="http://schemas.microsoft.com/office/drawing/2014/main" val="20003"/>
                    </a:ext>
                  </a:extLst>
                </a:gridCol>
                <a:gridCol w="2882900">
                  <a:extLst>
                    <a:ext uri="{9D8B030D-6E8A-4147-A177-3AD203B41FA5}">
                      <a16:colId xmlns:a16="http://schemas.microsoft.com/office/drawing/2014/main" val="20004"/>
                    </a:ext>
                  </a:extLst>
                </a:gridCol>
                <a:gridCol w="2882900">
                  <a:extLst>
                    <a:ext uri="{9D8B030D-6E8A-4147-A177-3AD203B41FA5}">
                      <a16:colId xmlns:a16="http://schemas.microsoft.com/office/drawing/2014/main" val="20005"/>
                    </a:ext>
                  </a:extLst>
                </a:gridCol>
              </a:tblGrid>
              <a:tr h="999253">
                <a:tc>
                  <a:txBody>
                    <a:bodyPr/>
                    <a:lstStyle/>
                    <a:p>
                      <a:pPr>
                        <a:lnSpc>
                          <a:spcPct val="100000"/>
                        </a:lnSpc>
                      </a:pPr>
                      <a:endParaRPr sz="3900" spc="0">
                        <a:latin typeface="Times New Roman"/>
                        <a:cs typeface="Times New Roman"/>
                      </a:endParaRPr>
                    </a:p>
                  </a:txBody>
                  <a:tcPr marL="0" marR="0" marT="0"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635" algn="ctr">
                        <a:lnSpc>
                          <a:spcPct val="100000"/>
                        </a:lnSpc>
                        <a:spcBef>
                          <a:spcPts val="875"/>
                        </a:spcBef>
                      </a:pPr>
                      <a:r>
                        <a:rPr sz="4250" b="1" spc="0" dirty="0">
                          <a:latin typeface="Cambria"/>
                          <a:cs typeface="Cambria"/>
                        </a:rPr>
                        <a:t>Rất ít</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algn="ctr">
                        <a:lnSpc>
                          <a:spcPct val="100000"/>
                        </a:lnSpc>
                        <a:spcBef>
                          <a:spcPts val="875"/>
                        </a:spcBef>
                      </a:pPr>
                      <a:r>
                        <a:rPr sz="4250" b="1" spc="0" dirty="0">
                          <a:latin typeface="Cambria"/>
                          <a:cs typeface="Cambria"/>
                        </a:rPr>
                        <a:t>Ít</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75565">
                        <a:lnSpc>
                          <a:spcPct val="100000"/>
                        </a:lnSpc>
                        <a:spcBef>
                          <a:spcPts val="875"/>
                        </a:spcBef>
                      </a:pPr>
                      <a:r>
                        <a:rPr sz="4250" b="1" spc="0" dirty="0">
                          <a:latin typeface="Cambria"/>
                          <a:cs typeface="Cambria"/>
                        </a:rPr>
                        <a:t>B. Thường</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algn="ctr">
                        <a:lnSpc>
                          <a:spcPct val="100000"/>
                        </a:lnSpc>
                        <a:spcBef>
                          <a:spcPts val="875"/>
                        </a:spcBef>
                      </a:pPr>
                      <a:r>
                        <a:rPr sz="4250" b="1" spc="0" dirty="0">
                          <a:latin typeface="Cambria"/>
                          <a:cs typeface="Cambria"/>
                        </a:rPr>
                        <a:t>Nhiều</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tc>
                  <a:txBody>
                    <a:bodyPr/>
                    <a:lstStyle/>
                    <a:p>
                      <a:pPr marL="1270" algn="ctr">
                        <a:lnSpc>
                          <a:spcPct val="100000"/>
                        </a:lnSpc>
                        <a:spcBef>
                          <a:spcPts val="875"/>
                        </a:spcBef>
                      </a:pPr>
                      <a:r>
                        <a:rPr sz="4250" b="1" spc="0" dirty="0">
                          <a:latin typeface="Cambria"/>
                          <a:cs typeface="Cambria"/>
                        </a:rPr>
                        <a:t>Rất nhiều</a:t>
                      </a:r>
                      <a:endParaRPr sz="4250" spc="0">
                        <a:latin typeface="Cambria"/>
                        <a:cs typeface="Cambria"/>
                      </a:endParaRPr>
                    </a:p>
                  </a:txBody>
                  <a:tcPr marL="0" marR="0" marT="111125" marB="0">
                    <a:lnL w="3175">
                      <a:solidFill>
                        <a:srgbClr val="BFBFBF"/>
                      </a:solidFill>
                      <a:prstDash val="solid"/>
                    </a:lnL>
                    <a:lnR w="3175">
                      <a:solidFill>
                        <a:srgbClr val="BFBFBF"/>
                      </a:solidFill>
                      <a:prstDash val="solid"/>
                    </a:lnR>
                    <a:lnT w="3175">
                      <a:solidFill>
                        <a:srgbClr val="BFBFBF"/>
                      </a:solidFill>
                      <a:prstDash val="solid"/>
                    </a:lnT>
                    <a:lnB w="12700">
                      <a:solidFill>
                        <a:srgbClr val="000000"/>
                      </a:solidFill>
                      <a:prstDash val="solid"/>
                    </a:lnB>
                  </a:tcPr>
                </a:tc>
                <a:extLst>
                  <a:ext uri="{0D108BD9-81ED-4DB2-BD59-A6C34878D82A}">
                    <a16:rowId xmlns:a16="http://schemas.microsoft.com/office/drawing/2014/main" val="10000"/>
                  </a:ext>
                </a:extLst>
              </a:tr>
              <a:tr h="999253">
                <a:tc>
                  <a:txBody>
                    <a:bodyPr/>
                    <a:lstStyle/>
                    <a:p>
                      <a:pPr marL="635" algn="ctr">
                        <a:lnSpc>
                          <a:spcPct val="100000"/>
                        </a:lnSpc>
                        <a:spcBef>
                          <a:spcPts val="905"/>
                        </a:spcBef>
                      </a:pPr>
                      <a:r>
                        <a:rPr sz="4250" b="1" spc="0" dirty="0">
                          <a:latin typeface="Cambria"/>
                          <a:cs typeface="Cambria"/>
                        </a:rPr>
                        <a:t>Rất ít</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Không</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Trung bı̀nh</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dirty="0">
                          <a:latin typeface="Cambria"/>
                          <a:cs typeface="Cambria"/>
                        </a:rPr>
                        <a:t>Dài</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tc>
                  <a:txBody>
                    <a:bodyPr/>
                    <a:lstStyle/>
                    <a:p>
                      <a:pPr algn="ctr">
                        <a:lnSpc>
                          <a:spcPct val="100000"/>
                        </a:lnSpc>
                        <a:spcBef>
                          <a:spcPts val="905"/>
                        </a:spcBef>
                      </a:pPr>
                      <a:r>
                        <a:rPr sz="4250" spc="0">
                          <a:latin typeface="Cambria"/>
                          <a:cs typeface="Cambria"/>
                        </a:rPr>
                        <a:t>R</a:t>
                      </a:r>
                      <a:r>
                        <a:rPr lang="en-US" sz="4250" spc="0">
                          <a:latin typeface="Cambria"/>
                          <a:cs typeface="Cambria"/>
                        </a:rPr>
                        <a:t>ấ</a:t>
                      </a:r>
                      <a:r>
                        <a:rPr sz="4250" spc="0">
                          <a:latin typeface="Cambria"/>
                          <a:cs typeface="Cambria"/>
                        </a:rPr>
                        <a:t>t </a:t>
                      </a:r>
                      <a:r>
                        <a:rPr sz="4250" spc="0" dirty="0">
                          <a:latin typeface="Cambria"/>
                          <a:cs typeface="Cambria"/>
                        </a:rPr>
                        <a:t>dài</a:t>
                      </a:r>
                      <a:endParaRPr sz="4250" spc="0">
                        <a:latin typeface="Cambria"/>
                        <a:cs typeface="Cambria"/>
                      </a:endParaRPr>
                    </a:p>
                  </a:txBody>
                  <a:tcPr marL="0" marR="0" marT="114935" marB="0">
                    <a:lnL w="3175">
                      <a:solidFill>
                        <a:srgbClr val="BFBFBF"/>
                      </a:solidFill>
                      <a:prstDash val="solid"/>
                    </a:lnL>
                    <a:lnR w="3175">
                      <a:solidFill>
                        <a:srgbClr val="BFBFBF"/>
                      </a:solidFill>
                      <a:prstDash val="solid"/>
                    </a:lnR>
                    <a:lnT w="12700">
                      <a:solidFill>
                        <a:srgbClr val="000000"/>
                      </a:solidFill>
                      <a:prstDash val="solid"/>
                    </a:lnT>
                    <a:lnB w="3175">
                      <a:solidFill>
                        <a:srgbClr val="BFBFBF"/>
                      </a:solidFill>
                      <a:prstDash val="solid"/>
                    </a:lnB>
                  </a:tcPr>
                </a:tc>
                <a:extLst>
                  <a:ext uri="{0D108BD9-81ED-4DB2-BD59-A6C34878D82A}">
                    <a16:rowId xmlns:a16="http://schemas.microsoft.com/office/drawing/2014/main" val="10001"/>
                  </a:ext>
                </a:extLst>
              </a:tr>
              <a:tr h="967224">
                <a:tc>
                  <a:txBody>
                    <a:bodyPr/>
                    <a:lstStyle/>
                    <a:p>
                      <a:pPr algn="ctr">
                        <a:lnSpc>
                          <a:spcPct val="100000"/>
                        </a:lnSpc>
                        <a:spcBef>
                          <a:spcPts val="790"/>
                        </a:spcBef>
                      </a:pPr>
                      <a:r>
                        <a:rPr sz="4250" b="1" spc="0" dirty="0">
                          <a:latin typeface="Cambria"/>
                          <a:cs typeface="Cambria"/>
                        </a:rPr>
                        <a:t>Ít</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2"/>
                  </a:ext>
                </a:extLst>
              </a:tr>
              <a:tr h="967224">
                <a:tc>
                  <a:txBody>
                    <a:bodyPr/>
                    <a:lstStyle/>
                    <a:p>
                      <a:pPr algn="ctr">
                        <a:lnSpc>
                          <a:spcPct val="100000"/>
                        </a:lnSpc>
                        <a:spcBef>
                          <a:spcPts val="790"/>
                        </a:spcBef>
                      </a:pPr>
                      <a:r>
                        <a:rPr sz="4250" b="1" spc="0" dirty="0">
                          <a:latin typeface="Cambria"/>
                          <a:cs typeface="Cambria"/>
                        </a:rPr>
                        <a:t>B.Thường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Dài</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3"/>
                  </a:ext>
                </a:extLst>
              </a:tr>
              <a:tr h="967224">
                <a:tc>
                  <a:txBody>
                    <a:bodyPr/>
                    <a:lstStyle/>
                    <a:p>
                      <a:pPr algn="ctr">
                        <a:lnSpc>
                          <a:spcPct val="100000"/>
                        </a:lnSpc>
                        <a:spcBef>
                          <a:spcPts val="790"/>
                        </a:spcBef>
                      </a:pPr>
                      <a:r>
                        <a:rPr sz="4250" b="1" spc="0" dirty="0">
                          <a:latin typeface="Cambria"/>
                          <a:cs typeface="Cambria"/>
                        </a:rPr>
                        <a:t>Nhiều</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Trung bı̀nh</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4"/>
                  </a:ext>
                </a:extLst>
              </a:tr>
              <a:tr h="967224">
                <a:tc>
                  <a:txBody>
                    <a:bodyPr/>
                    <a:lstStyle/>
                    <a:p>
                      <a:pPr marL="1270" algn="ctr">
                        <a:lnSpc>
                          <a:spcPct val="100000"/>
                        </a:lnSpc>
                        <a:spcBef>
                          <a:spcPts val="790"/>
                        </a:spcBef>
                      </a:pPr>
                      <a:r>
                        <a:rPr sz="4250" b="1" spc="0" dirty="0">
                          <a:latin typeface="Cambria"/>
                          <a:cs typeface="Cambria"/>
                        </a:rPr>
                        <a:t>Rất nhiều</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dirty="0">
                          <a:latin typeface="Cambria"/>
                          <a:cs typeface="Cambria"/>
                        </a:rPr>
                        <a:t>Không</a:t>
                      </a:r>
                      <a:endParaRPr sz="4250" spc="0">
                        <a:latin typeface="Cambria"/>
                        <a:cs typeface="Cambria"/>
                      </a:endParaRP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tc>
                  <a:txBody>
                    <a:bodyPr/>
                    <a:lstStyle/>
                    <a:p>
                      <a:pPr algn="ctr">
                        <a:lnSpc>
                          <a:spcPct val="100000"/>
                        </a:lnSpc>
                        <a:spcBef>
                          <a:spcPts val="790"/>
                        </a:spcBef>
                      </a:pPr>
                      <a:r>
                        <a:rPr sz="4250" spc="0">
                          <a:latin typeface="Cambria"/>
                          <a:cs typeface="Cambria"/>
                        </a:rPr>
                        <a:t>Ng</a:t>
                      </a:r>
                      <a:r>
                        <a:rPr lang="en-US" sz="4250" spc="0">
                          <a:latin typeface="Cambria"/>
                          <a:cs typeface="Cambria"/>
                        </a:rPr>
                        <a:t>ắ</a:t>
                      </a:r>
                      <a:r>
                        <a:rPr sz="4250" spc="0">
                          <a:latin typeface="Cambria"/>
                          <a:cs typeface="Cambria"/>
                        </a:rPr>
                        <a:t>n</a:t>
                      </a:r>
                    </a:p>
                  </a:txBody>
                  <a:tcPr marL="0" marR="0" marT="100330" marB="0">
                    <a:lnL w="3175">
                      <a:solidFill>
                        <a:srgbClr val="BFBFBF"/>
                      </a:solidFill>
                      <a:prstDash val="solid"/>
                    </a:lnL>
                    <a:lnR w="3175">
                      <a:solidFill>
                        <a:srgbClr val="BFBFBF"/>
                      </a:solidFill>
                      <a:prstDash val="solid"/>
                    </a:lnR>
                    <a:lnT w="3175">
                      <a:solidFill>
                        <a:srgbClr val="BFBFBF"/>
                      </a:solidFill>
                      <a:prstDash val="solid"/>
                    </a:lnT>
                    <a:lnB w="3175">
                      <a:solidFill>
                        <a:srgbClr val="BFBFBF"/>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474" y="981645"/>
            <a:ext cx="8264579" cy="8829677"/>
          </a:xfrm>
          <a:prstGeom prst="rect">
            <a:avLst/>
          </a:prstGeom>
        </p:spPr>
      </p:pic>
      <p:pic>
        <p:nvPicPr>
          <p:cNvPr id="3" name="object 3"/>
          <p:cNvPicPr/>
          <p:nvPr/>
        </p:nvPicPr>
        <p:blipFill>
          <a:blip r:embed="rId3" cstate="print"/>
          <a:stretch>
            <a:fillRect/>
          </a:stretch>
        </p:blipFill>
        <p:spPr>
          <a:xfrm>
            <a:off x="8862920" y="1793631"/>
            <a:ext cx="10877481" cy="7275644"/>
          </a:xfrm>
          <a:prstGeom prst="rect">
            <a:avLst/>
          </a:prstGeom>
        </p:spPr>
      </p:pic>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49" y="92075"/>
            <a:ext cx="1304757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35" y="1082675"/>
            <a:ext cx="12916022"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143" y="6264275"/>
            <a:ext cx="1307792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18</a:t>
            </a:fld>
            <a:endParaRPr dirty="0"/>
          </a:p>
        </p:txBody>
      </p:sp>
      <p:sp>
        <p:nvSpPr>
          <p:cNvPr id="2" name="object 2"/>
          <p:cNvSpPr txBox="1">
            <a:spLocks noGrp="1"/>
          </p:cNvSpPr>
          <p:nvPr>
            <p:ph type="title"/>
          </p:nvPr>
        </p:nvSpPr>
        <p:spPr>
          <a:xfrm>
            <a:off x="831850" y="473075"/>
            <a:ext cx="5751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755650" y="1997075"/>
            <a:ext cx="18669000" cy="7008329"/>
          </a:xfrm>
          <a:prstGeom prst="rect">
            <a:avLst/>
          </a:prstGeom>
        </p:spPr>
        <p:txBody>
          <a:bodyPr vert="horz" wrap="square" lIns="0" tIns="158750" rIns="0" bIns="0" rtlCol="0">
            <a:spAutoFit/>
          </a:bodyPr>
          <a:lstStyle/>
          <a:p>
            <a:pPr marL="514984" indent="-502920">
              <a:lnSpc>
                <a:spcPct val="100000"/>
              </a:lnSpc>
              <a:spcAft>
                <a:spcPts val="1200"/>
              </a:spcAft>
              <a:buSzPct val="123529"/>
              <a:buChar char="•"/>
              <a:tabLst>
                <a:tab pos="515620" algn="l"/>
              </a:tabLst>
            </a:pPr>
            <a:r>
              <a:rPr sz="4800" b="1">
                <a:latin typeface="Cambria"/>
                <a:cs typeface="Cambria"/>
              </a:rPr>
              <a:t>Đi</a:t>
            </a:r>
            <a:r>
              <a:rPr lang="en-US" sz="4800" b="1">
                <a:latin typeface="Cambria"/>
                <a:cs typeface="Cambria"/>
              </a:rPr>
              <a:t>ề</a:t>
            </a:r>
            <a:r>
              <a:rPr sz="4800" b="1">
                <a:latin typeface="Cambria"/>
                <a:cs typeface="Cambria"/>
              </a:rPr>
              <a:t>u khi</a:t>
            </a:r>
            <a:r>
              <a:rPr lang="en-US" sz="4800" b="1">
                <a:latin typeface="Cambria"/>
                <a:cs typeface="Cambria"/>
              </a:rPr>
              <a:t>ể</a:t>
            </a:r>
            <a:r>
              <a:rPr sz="4800" b="1">
                <a:latin typeface="Cambria"/>
                <a:cs typeface="Cambria"/>
              </a:rPr>
              <a:t>n máy gi</a:t>
            </a:r>
            <a:r>
              <a:rPr lang="en-US" sz="4800" b="1">
                <a:latin typeface="Cambria"/>
                <a:cs typeface="Cambria"/>
              </a:rPr>
              <a:t>ặ</a:t>
            </a:r>
            <a:r>
              <a:rPr sz="4800" b="1">
                <a:latin typeface="Cambria"/>
                <a:cs typeface="Cambria"/>
              </a:rPr>
              <a:t>t </a:t>
            </a:r>
            <a:r>
              <a:rPr sz="4800" b="1" dirty="0">
                <a:latin typeface="Cambria"/>
                <a:cs typeface="Cambria"/>
              </a:rPr>
              <a:t>có </a:t>
            </a:r>
            <a:r>
              <a:rPr sz="4800" b="1">
                <a:latin typeface="Cambria"/>
                <a:cs typeface="Cambria"/>
              </a:rPr>
              <a:t>các đ</a:t>
            </a:r>
            <a:r>
              <a:rPr lang="en-US" sz="4800" b="1">
                <a:latin typeface="Cambria"/>
                <a:cs typeface="Cambria"/>
              </a:rPr>
              <a:t>ặ</a:t>
            </a:r>
            <a:r>
              <a:rPr sz="4800" b="1">
                <a:latin typeface="Cambria"/>
                <a:cs typeface="Cambria"/>
              </a:rPr>
              <a:t>c đi</a:t>
            </a:r>
            <a:r>
              <a:rPr lang="en-US" sz="4800" b="1">
                <a:latin typeface="Cambria"/>
                <a:cs typeface="Cambria"/>
              </a:rPr>
              <a:t>ể</a:t>
            </a:r>
            <a:r>
              <a:rPr sz="4800" b="1">
                <a:latin typeface="Cambria"/>
                <a:cs typeface="Cambria"/>
              </a:rPr>
              <a:t>m </a:t>
            </a:r>
            <a:r>
              <a:rPr sz="4800" b="1" dirty="0">
                <a:latin typeface="Cambria"/>
                <a:cs typeface="Cambria"/>
              </a:rPr>
              <a:t>sau:</a:t>
            </a:r>
            <a:endParaRPr sz="4800" b="1">
              <a:latin typeface="Cambria"/>
              <a:cs typeface="Cambria"/>
            </a:endParaRPr>
          </a:p>
          <a:p>
            <a:pPr marL="1059180" marR="278765" lvl="1" indent="-544830">
              <a:spcBef>
                <a:spcPts val="600"/>
              </a:spcBef>
              <a:spcAft>
                <a:spcPts val="600"/>
              </a:spcAft>
              <a:buSzPct val="123529"/>
              <a:buFont typeface="Microsoft Sans Serif"/>
              <a:buChar char="‣"/>
              <a:tabLst>
                <a:tab pos="1059815" algn="l"/>
                <a:tab pos="4053840"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đ</a:t>
            </a:r>
            <a:r>
              <a:rPr lang="en-US" sz="4400">
                <a:solidFill>
                  <a:srgbClr val="011993"/>
                </a:solidFill>
                <a:latin typeface="Cambria"/>
                <a:cs typeface="Cambria"/>
              </a:rPr>
              <a:t>ộ</a:t>
            </a:r>
            <a:r>
              <a:rPr sz="4400">
                <a:solidFill>
                  <a:srgbClr val="011993"/>
                </a:solidFill>
                <a:latin typeface="Cambria"/>
                <a:cs typeface="Cambria"/>
              </a:rPr>
              <a:t>	b</a:t>
            </a:r>
            <a:r>
              <a:rPr lang="en-US" sz="4400">
                <a:solidFill>
                  <a:srgbClr val="011993"/>
                </a:solidFill>
                <a:latin typeface="Cambria"/>
                <a:cs typeface="Cambria"/>
              </a:rPr>
              <a:t>ẩ</a:t>
            </a:r>
            <a:r>
              <a:rPr sz="4400">
                <a:solidFill>
                  <a:srgbClr val="011993"/>
                </a:solidFill>
                <a:latin typeface="Cambria"/>
                <a:cs typeface="Cambria"/>
              </a:rPr>
              <a:t>n</a:t>
            </a:r>
            <a:r>
              <a:rPr sz="4400" dirty="0">
                <a:solidFill>
                  <a:srgbClr val="011993"/>
                </a:solidFill>
                <a:latin typeface="Cambria"/>
                <a:cs typeface="Cambria"/>
              </a:rPr>
              <a:t>: dùng tia </a:t>
            </a:r>
            <a:r>
              <a:rPr sz="4400">
                <a:solidFill>
                  <a:srgbClr val="011993"/>
                </a:solidFill>
                <a:latin typeface="Cambria"/>
                <a:cs typeface="Cambria"/>
              </a:rPr>
              <a:t>sáng chi</a:t>
            </a:r>
            <a:r>
              <a:rPr lang="en-US" sz="4400">
                <a:solidFill>
                  <a:srgbClr val="011993"/>
                </a:solidFill>
                <a:latin typeface="Cambria"/>
                <a:cs typeface="Cambria"/>
              </a:rPr>
              <a:t>ế</a:t>
            </a:r>
            <a:r>
              <a:rPr sz="4400">
                <a:solidFill>
                  <a:srgbClr val="011993"/>
                </a:solidFill>
                <a:latin typeface="Cambria"/>
                <a:cs typeface="Cambria"/>
              </a:rPr>
              <a:t>u </a:t>
            </a:r>
            <a:r>
              <a:rPr sz="4400" dirty="0">
                <a:solidFill>
                  <a:srgbClr val="011993"/>
                </a:solidFill>
                <a:latin typeface="Cambria"/>
                <a:cs typeface="Cambria"/>
              </a:rPr>
              <a:t>qua nước chứa </a:t>
            </a:r>
            <a:r>
              <a:rPr sz="4400">
                <a:solidFill>
                  <a:srgbClr val="011993"/>
                </a:solidFill>
                <a:latin typeface="Cambria"/>
                <a:cs typeface="Cambria"/>
              </a:rPr>
              <a:t>trong l</a:t>
            </a:r>
            <a:r>
              <a:rPr lang="en-US" sz="4400">
                <a:solidFill>
                  <a:srgbClr val="011993"/>
                </a:solidFill>
                <a:latin typeface="Cambria"/>
                <a:cs typeface="Cambria"/>
              </a:rPr>
              <a:t>ồ</a:t>
            </a:r>
            <a:r>
              <a:rPr sz="4400">
                <a:solidFill>
                  <a:srgbClr val="011993"/>
                </a:solidFill>
                <a:latin typeface="Cambria"/>
                <a:cs typeface="Cambria"/>
              </a:rPr>
              <a:t>ng gi</a:t>
            </a:r>
            <a:r>
              <a:rPr lang="en-US" sz="4400">
                <a:solidFill>
                  <a:srgbClr val="011993"/>
                </a:solidFill>
                <a:latin typeface="Cambria"/>
                <a:cs typeface="Cambria"/>
              </a:rPr>
              <a:t>ặ</a:t>
            </a:r>
            <a:r>
              <a:rPr sz="4400">
                <a:solidFill>
                  <a:srgbClr val="011993"/>
                </a:solidFill>
                <a:latin typeface="Cambria"/>
                <a:cs typeface="Cambria"/>
              </a:rPr>
              <a:t>t đ</a:t>
            </a:r>
            <a:r>
              <a:rPr lang="en-US" sz="4400">
                <a:solidFill>
                  <a:srgbClr val="011993"/>
                </a:solidFill>
                <a:latin typeface="Cambria"/>
                <a:cs typeface="Cambria"/>
              </a:rPr>
              <a:t>ể </a:t>
            </a:r>
            <a:r>
              <a:rPr sz="4400">
                <a:solidFill>
                  <a:srgbClr val="011993"/>
                </a:solidFill>
                <a:latin typeface="Cambria"/>
                <a:cs typeface="Cambria"/>
              </a:rPr>
              <a:t>xác định qu</a:t>
            </a:r>
            <a:r>
              <a:rPr lang="en-US" sz="4400">
                <a:solidFill>
                  <a:srgbClr val="011993"/>
                </a:solidFill>
                <a:latin typeface="Cambria"/>
                <a:cs typeface="Cambria"/>
              </a:rPr>
              <a:t>ầ</a:t>
            </a:r>
            <a:r>
              <a:rPr sz="4400">
                <a:solidFill>
                  <a:srgbClr val="011993"/>
                </a:solidFill>
                <a:latin typeface="Cambria"/>
                <a:cs typeface="Cambria"/>
              </a:rPr>
              <a:t>n </a:t>
            </a:r>
            <a:r>
              <a:rPr sz="4400" dirty="0">
                <a:solidFill>
                  <a:srgbClr val="011993"/>
                </a:solidFill>
                <a:latin typeface="Cambria"/>
                <a:cs typeface="Cambria"/>
              </a:rPr>
              <a:t>áo </a:t>
            </a:r>
            <a:r>
              <a:rPr sz="4400">
                <a:solidFill>
                  <a:srgbClr val="011993"/>
                </a:solidFill>
                <a:latin typeface="Cambria"/>
                <a:cs typeface="Cambria"/>
              </a:rPr>
              <a:t>đang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là sạch hay dơ.</a:t>
            </a:r>
            <a:endParaRPr sz="4400">
              <a:latin typeface="Cambria"/>
              <a:cs typeface="Cambria"/>
            </a:endParaRPr>
          </a:p>
          <a:p>
            <a:pPr marL="1059180" marR="146685" lvl="1" indent="-544830">
              <a:spcBef>
                <a:spcPts val="600"/>
              </a:spcBef>
              <a:spcAft>
                <a:spcPts val="600"/>
              </a:spcAft>
              <a:buSzPct val="123529"/>
              <a:buFont typeface="Microsoft Sans Serif"/>
              <a:buChar char="‣"/>
              <a:tabLst>
                <a:tab pos="1059815" algn="l"/>
              </a:tabLst>
            </a:pPr>
            <a:r>
              <a:rPr sz="4400" dirty="0">
                <a:solidFill>
                  <a:srgbClr val="011993"/>
                </a:solidFill>
                <a:latin typeface="Cambria"/>
                <a:cs typeface="Cambria"/>
              </a:rPr>
              <a:t>Từ đó làm căn </a:t>
            </a:r>
            <a:r>
              <a:rPr sz="4400">
                <a:solidFill>
                  <a:srgbClr val="011993"/>
                </a:solidFill>
                <a:latin typeface="Cambria"/>
                <a:cs typeface="Cambria"/>
              </a:rPr>
              <a:t>cứ c</a:t>
            </a:r>
            <a:r>
              <a:rPr lang="en-US" sz="4400">
                <a:solidFill>
                  <a:srgbClr val="011993"/>
                </a:solidFill>
                <a:latin typeface="Cambria"/>
                <a:cs typeface="Cambria"/>
              </a:rPr>
              <a:t>ầ</a:t>
            </a:r>
            <a:r>
              <a:rPr sz="4400">
                <a:solidFill>
                  <a:srgbClr val="011993"/>
                </a:solidFill>
                <a:latin typeface="Cambria"/>
                <a:cs typeface="Cambria"/>
              </a:rPr>
              <a:t>n bao</a:t>
            </a:r>
            <a:r>
              <a:rPr lang="en-US" sz="4400">
                <a:solidFill>
                  <a:srgbClr val="011993"/>
                </a:solidFill>
                <a:latin typeface="Cambria"/>
                <a:cs typeface="Cambria"/>
              </a:rPr>
              <a:t> </a:t>
            </a:r>
            <a:r>
              <a:rPr sz="4400">
                <a:solidFill>
                  <a:srgbClr val="011993"/>
                </a:solidFill>
                <a:latin typeface="Cambria"/>
                <a:cs typeface="Cambria"/>
              </a:rPr>
              <a:t>nhie</a:t>
            </a:r>
            <a:r>
              <a:rPr sz="4400" dirty="0">
                <a:solidFill>
                  <a:srgbClr val="011993"/>
                </a:solidFill>
                <a:latin typeface="Cambria"/>
                <a:cs typeface="Cambria"/>
              </a:rPr>
              <a:t>̂u </a:t>
            </a:r>
            <a:r>
              <a:rPr sz="4400">
                <a:solidFill>
                  <a:srgbClr val="011993"/>
                </a:solidFill>
                <a:latin typeface="Cambria"/>
                <a:cs typeface="Cambria"/>
              </a:rPr>
              <a:t>lượng thu</a:t>
            </a:r>
            <a:r>
              <a:rPr lang="en-US" sz="4400">
                <a:solidFill>
                  <a:srgbClr val="011993"/>
                </a:solidFill>
                <a:latin typeface="Cambria"/>
                <a:cs typeface="Cambria"/>
              </a:rPr>
              <a:t>ố</a:t>
            </a:r>
            <a:r>
              <a:rPr sz="4400">
                <a:solidFill>
                  <a:srgbClr val="011993"/>
                </a:solidFill>
                <a:latin typeface="Cambria"/>
                <a:cs typeface="Cambria"/>
              </a:rPr>
              <a:t>c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xả</a:t>
            </a:r>
            <a:r>
              <a:rPr sz="4400">
                <a:solidFill>
                  <a:srgbClr val="011993"/>
                </a:solidFill>
                <a:latin typeface="Cambria"/>
                <a:cs typeface="Cambria"/>
              </a:rPr>
              <a:t>, bao</a:t>
            </a:r>
            <a:r>
              <a:rPr lang="en-US" sz="4400">
                <a:solidFill>
                  <a:srgbClr val="011993"/>
                </a:solidFill>
                <a:latin typeface="Cambria"/>
                <a:cs typeface="Cambria"/>
              </a:rPr>
              <a:t> </a:t>
            </a:r>
            <a:r>
              <a:rPr sz="4400">
                <a:solidFill>
                  <a:srgbClr val="011993"/>
                </a:solidFill>
                <a:latin typeface="Cambria"/>
                <a:cs typeface="Cambria"/>
              </a:rPr>
              <a:t>nhie</a:t>
            </a:r>
            <a:r>
              <a:rPr sz="4400" dirty="0">
                <a:solidFill>
                  <a:srgbClr val="011993"/>
                </a:solidFill>
                <a:latin typeface="Cambria"/>
                <a:cs typeface="Cambria"/>
              </a:rPr>
              <a:t>̂u nước</a:t>
            </a:r>
            <a:r>
              <a:rPr sz="4400">
                <a:solidFill>
                  <a:srgbClr val="011993"/>
                </a:solidFill>
                <a:latin typeface="Cambria"/>
                <a:cs typeface="Cambria"/>
              </a:rPr>
              <a:t>, và</a:t>
            </a:r>
            <a:r>
              <a:rPr lang="en-US" sz="4400">
                <a:solidFill>
                  <a:srgbClr val="011993"/>
                </a:solidFill>
                <a:latin typeface="Cambria"/>
                <a:cs typeface="Cambria"/>
              </a:rPr>
              <a:t> </a:t>
            </a:r>
            <a:r>
              <a:rPr sz="4400">
                <a:solidFill>
                  <a:srgbClr val="011993"/>
                </a:solidFill>
                <a:latin typeface="Cambria"/>
                <a:cs typeface="Cambria"/>
              </a:rPr>
              <a:t>thời gian c</a:t>
            </a:r>
            <a:r>
              <a:rPr lang="en-US" sz="4400">
                <a:solidFill>
                  <a:srgbClr val="011993"/>
                </a:solidFill>
                <a:latin typeface="Cambria"/>
                <a:cs typeface="Cambria"/>
              </a:rPr>
              <a:t>ầ</a:t>
            </a:r>
            <a:r>
              <a:rPr sz="4400">
                <a:solidFill>
                  <a:srgbClr val="011993"/>
                </a:solidFill>
                <a:latin typeface="Cambria"/>
                <a:cs typeface="Cambria"/>
              </a:rPr>
              <a:t>n gi</a:t>
            </a:r>
            <a:r>
              <a:rPr lang="en-US" sz="4400">
                <a:solidFill>
                  <a:srgbClr val="011993"/>
                </a:solidFill>
                <a:latin typeface="Cambria"/>
                <a:cs typeface="Cambria"/>
              </a:rPr>
              <a:t>ặ</a:t>
            </a:r>
            <a:r>
              <a:rPr sz="4400">
                <a:solidFill>
                  <a:srgbClr val="011993"/>
                </a:solidFill>
                <a:latin typeface="Cambria"/>
                <a:cs typeface="Cambria"/>
              </a:rPr>
              <a:t>t</a:t>
            </a:r>
            <a:r>
              <a:rPr sz="4400" dirty="0">
                <a:solidFill>
                  <a:srgbClr val="011993"/>
                </a:solidFill>
                <a:latin typeface="Cambria"/>
                <a:cs typeface="Cambria"/>
              </a:rPr>
              <a:t>.</a:t>
            </a:r>
            <a:endParaRPr sz="4400">
              <a:latin typeface="Cambria"/>
              <a:cs typeface="Cambria"/>
            </a:endParaRPr>
          </a:p>
          <a:p>
            <a:pPr marL="1059180" marR="436880" lvl="1" indent="-544830">
              <a:spcBef>
                <a:spcPts val="600"/>
              </a:spcBef>
              <a:spcAft>
                <a:spcPts val="600"/>
              </a:spcAft>
              <a:buSzPct val="123529"/>
              <a:buFont typeface="Microsoft Sans Serif"/>
              <a:buChar char="‣"/>
              <a:tabLst>
                <a:tab pos="1059815"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kh</a:t>
            </a:r>
            <a:r>
              <a:rPr lang="en-US" sz="4400">
                <a:solidFill>
                  <a:srgbClr val="011993"/>
                </a:solidFill>
                <a:latin typeface="Cambria"/>
                <a:cs typeface="Cambria"/>
              </a:rPr>
              <a:t>ố</a:t>
            </a:r>
            <a:r>
              <a:rPr sz="4400">
                <a:solidFill>
                  <a:srgbClr val="011993"/>
                </a:solidFill>
                <a:latin typeface="Cambria"/>
                <a:cs typeface="Cambria"/>
              </a:rPr>
              <a:t>i lượng qu</a:t>
            </a:r>
            <a:r>
              <a:rPr lang="en-US" sz="4400">
                <a:solidFill>
                  <a:srgbClr val="011993"/>
                </a:solidFill>
                <a:latin typeface="Cambria"/>
                <a:cs typeface="Cambria"/>
              </a:rPr>
              <a:t>ầ</a:t>
            </a:r>
            <a:r>
              <a:rPr sz="4400">
                <a:solidFill>
                  <a:srgbClr val="011993"/>
                </a:solidFill>
                <a:latin typeface="Cambria"/>
                <a:cs typeface="Cambria"/>
              </a:rPr>
              <a:t>n áo đ</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làm căn cứ cho lượng nước </a:t>
            </a:r>
            <a:r>
              <a:rPr sz="4400">
                <a:solidFill>
                  <a:srgbClr val="011993"/>
                </a:solidFill>
                <a:latin typeface="Cambria"/>
                <a:cs typeface="Cambria"/>
              </a:rPr>
              <a:t>cũng như</a:t>
            </a:r>
            <a:r>
              <a:rPr lang="en-US" sz="4400">
                <a:solidFill>
                  <a:srgbClr val="011993"/>
                </a:solidFill>
                <a:latin typeface="Cambria"/>
                <a:cs typeface="Cambria"/>
              </a:rPr>
              <a:t> </a:t>
            </a:r>
            <a:r>
              <a:rPr sz="4400">
                <a:solidFill>
                  <a:srgbClr val="011993"/>
                </a:solidFill>
                <a:latin typeface="Cambria"/>
                <a:cs typeface="Cambria"/>
              </a:rPr>
              <a:t>lượng thu</a:t>
            </a:r>
            <a:r>
              <a:rPr lang="en-US" sz="4400">
                <a:solidFill>
                  <a:srgbClr val="011993"/>
                </a:solidFill>
                <a:latin typeface="Cambria"/>
                <a:cs typeface="Cambria"/>
              </a:rPr>
              <a:t>ố</a:t>
            </a:r>
            <a:r>
              <a:rPr sz="4400">
                <a:solidFill>
                  <a:srgbClr val="011993"/>
                </a:solidFill>
                <a:latin typeface="Cambria"/>
                <a:cs typeface="Cambria"/>
              </a:rPr>
              <a:t>c gi</a:t>
            </a:r>
            <a:r>
              <a:rPr lang="en-US" sz="4400">
                <a:solidFill>
                  <a:srgbClr val="011993"/>
                </a:solidFill>
                <a:latin typeface="Cambria"/>
                <a:cs typeface="Cambria"/>
              </a:rPr>
              <a:t>ặ</a:t>
            </a:r>
            <a:r>
              <a:rPr sz="4400">
                <a:solidFill>
                  <a:srgbClr val="011993"/>
                </a:solidFill>
                <a:latin typeface="Cambria"/>
                <a:cs typeface="Cambria"/>
              </a:rPr>
              <a:t>t </a:t>
            </a:r>
            <a:r>
              <a:rPr sz="4400" dirty="0">
                <a:solidFill>
                  <a:srgbClr val="011993"/>
                </a:solidFill>
                <a:latin typeface="Cambria"/>
                <a:cs typeface="Cambria"/>
              </a:rPr>
              <a:t>xả</a:t>
            </a:r>
            <a:endParaRPr sz="4400">
              <a:latin typeface="Cambria"/>
              <a:cs typeface="Cambria"/>
            </a:endParaRPr>
          </a:p>
          <a:p>
            <a:pPr marL="1059180" marR="5080" lvl="1" indent="-544830">
              <a:spcBef>
                <a:spcPts val="600"/>
              </a:spcBef>
              <a:spcAft>
                <a:spcPts val="600"/>
              </a:spcAft>
              <a:buSzPct val="123529"/>
              <a:buFont typeface="Microsoft Sans Serif"/>
              <a:buChar char="‣"/>
              <a:tabLst>
                <a:tab pos="1059815" algn="l"/>
                <a:tab pos="14972030" algn="l"/>
              </a:tabLst>
            </a:pP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lượng nước: </a:t>
            </a: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này căn cứ vào </a:t>
            </a:r>
            <a:r>
              <a:rPr sz="4400">
                <a:solidFill>
                  <a:srgbClr val="011993"/>
                </a:solidFill>
                <a:latin typeface="Cambria"/>
                <a:cs typeface="Cambria"/>
              </a:rPr>
              <a:t>cảm bi</a:t>
            </a:r>
            <a:r>
              <a:rPr lang="en-US" sz="4400">
                <a:solidFill>
                  <a:srgbClr val="011993"/>
                </a:solidFill>
                <a:latin typeface="Cambria"/>
                <a:cs typeface="Cambria"/>
              </a:rPr>
              <a:t>ế</a:t>
            </a:r>
            <a:r>
              <a:rPr sz="4400">
                <a:solidFill>
                  <a:srgbClr val="011993"/>
                </a:solidFill>
                <a:latin typeface="Cambria"/>
                <a:cs typeface="Cambria"/>
              </a:rPr>
              <a:t>n đ</a:t>
            </a:r>
            <a:r>
              <a:rPr lang="en-US" sz="4400">
                <a:solidFill>
                  <a:srgbClr val="011993"/>
                </a:solidFill>
                <a:latin typeface="Cambria"/>
                <a:cs typeface="Cambria"/>
              </a:rPr>
              <a:t>ộ</a:t>
            </a:r>
            <a:r>
              <a:rPr sz="4400">
                <a:solidFill>
                  <a:srgbClr val="011993"/>
                </a:solidFill>
                <a:latin typeface="Cambria"/>
                <a:cs typeface="Cambria"/>
              </a:rPr>
              <a:t>	b</a:t>
            </a:r>
            <a:r>
              <a:rPr lang="en-US" sz="4400">
                <a:solidFill>
                  <a:srgbClr val="011993"/>
                </a:solidFill>
                <a:latin typeface="Cambria"/>
                <a:cs typeface="Cambria"/>
              </a:rPr>
              <a:t>ẩ</a:t>
            </a:r>
            <a:r>
              <a:rPr sz="4400">
                <a:solidFill>
                  <a:srgbClr val="011993"/>
                </a:solidFill>
                <a:latin typeface="Cambria"/>
                <a:cs typeface="Cambria"/>
              </a:rPr>
              <a:t>n và kh</a:t>
            </a:r>
            <a:r>
              <a:rPr lang="en-US" sz="4400">
                <a:solidFill>
                  <a:srgbClr val="011993"/>
                </a:solidFill>
                <a:latin typeface="Cambria"/>
                <a:cs typeface="Cambria"/>
              </a:rPr>
              <a:t>ố</a:t>
            </a:r>
            <a:r>
              <a:rPr sz="4400">
                <a:solidFill>
                  <a:srgbClr val="011993"/>
                </a:solidFill>
                <a:latin typeface="Cambria"/>
                <a:cs typeface="Cambria"/>
              </a:rPr>
              <a:t>i</a:t>
            </a:r>
            <a:r>
              <a:rPr lang="en-US" sz="4400">
                <a:solidFill>
                  <a:srgbClr val="011993"/>
                </a:solidFill>
                <a:latin typeface="Cambria"/>
                <a:cs typeface="Cambria"/>
              </a:rPr>
              <a:t> </a:t>
            </a:r>
            <a:r>
              <a:rPr sz="4400">
                <a:solidFill>
                  <a:srgbClr val="011993"/>
                </a:solidFill>
                <a:latin typeface="Cambria"/>
                <a:cs typeface="Cambria"/>
              </a:rPr>
              <a:t>lượng qu</a:t>
            </a:r>
            <a:r>
              <a:rPr lang="en-US" sz="4400">
                <a:solidFill>
                  <a:srgbClr val="011993"/>
                </a:solidFill>
                <a:latin typeface="Cambria"/>
                <a:cs typeface="Cambria"/>
              </a:rPr>
              <a:t>ầ</a:t>
            </a:r>
            <a:r>
              <a:rPr sz="4400">
                <a:solidFill>
                  <a:srgbClr val="011993"/>
                </a:solidFill>
                <a:latin typeface="Cambria"/>
                <a:cs typeface="Cambria"/>
              </a:rPr>
              <a:t>n áo đ</a:t>
            </a:r>
            <a:r>
              <a:rPr lang="en-US" sz="4400">
                <a:solidFill>
                  <a:srgbClr val="011993"/>
                </a:solidFill>
                <a:latin typeface="Cambria"/>
                <a:cs typeface="Cambria"/>
              </a:rPr>
              <a:t>ể</a:t>
            </a:r>
            <a:r>
              <a:rPr sz="4400">
                <a:solidFill>
                  <a:srgbClr val="011993"/>
                </a:solidFill>
                <a:latin typeface="Cambria"/>
                <a:cs typeface="Cambria"/>
              </a:rPr>
              <a:t> </a:t>
            </a:r>
            <a:r>
              <a:rPr sz="4400" dirty="0">
                <a:solidFill>
                  <a:srgbClr val="011993"/>
                </a:solidFill>
                <a:latin typeface="Cambria"/>
                <a:cs typeface="Cambria"/>
              </a:rPr>
              <a:t>có được lượng nước.</a:t>
            </a:r>
            <a:endParaRPr sz="44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19</a:t>
            </a:fld>
            <a:endParaRPr spc="15" dirty="0"/>
          </a:p>
        </p:txBody>
      </p:sp>
      <p:sp>
        <p:nvSpPr>
          <p:cNvPr id="2" name="object 2"/>
          <p:cNvSpPr txBox="1"/>
          <p:nvPr/>
        </p:nvSpPr>
        <p:spPr>
          <a:xfrm>
            <a:off x="1060450" y="2530475"/>
            <a:ext cx="18288000" cy="3893374"/>
          </a:xfrm>
          <a:prstGeom prst="rect">
            <a:avLst/>
          </a:prstGeom>
        </p:spPr>
        <p:txBody>
          <a:bodyPr vert="horz" wrap="square" lIns="0" tIns="45720" rIns="0" bIns="0" rtlCol="0">
            <a:spAutoFit/>
          </a:bodyPr>
          <a:lstStyle/>
          <a:p>
            <a:pPr marL="556895" marR="650875" indent="-544830">
              <a:spcBef>
                <a:spcPts val="600"/>
              </a:spcBef>
              <a:spcAft>
                <a:spcPts val="600"/>
              </a:spcAft>
              <a:buSzPct val="123529"/>
              <a:buFont typeface="Microsoft Sans Serif"/>
              <a:buChar char="‣"/>
              <a:tabLst>
                <a:tab pos="557213" algn="l"/>
              </a:tabLst>
            </a:pP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a:t>
            </a:r>
            <a:r>
              <a:rPr sz="4800" dirty="0">
                <a:solidFill>
                  <a:srgbClr val="011993"/>
                </a:solidFill>
                <a:latin typeface="Cambria"/>
                <a:cs typeface="Cambria"/>
              </a:rPr>
              <a:t>đo </a:t>
            </a:r>
            <a:r>
              <a:rPr sz="4800">
                <a:solidFill>
                  <a:srgbClr val="011993"/>
                </a:solidFill>
                <a:latin typeface="Cambria"/>
                <a:cs typeface="Cambria"/>
              </a:rPr>
              <a:t>lượng 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a:t>
            </a:r>
            <a:r>
              <a:rPr sz="4800" dirty="0">
                <a:solidFill>
                  <a:srgbClr val="011993"/>
                </a:solidFill>
                <a:latin typeface="Cambria"/>
                <a:cs typeface="Cambria"/>
              </a:rPr>
              <a:t>xả</a:t>
            </a:r>
            <a:r>
              <a:rPr sz="4800">
                <a:solidFill>
                  <a:srgbClr val="011993"/>
                </a:solidFill>
                <a:latin typeface="Cambria"/>
                <a:cs typeface="Cambria"/>
              </a:rPr>
              <a:t>: đi</a:t>
            </a:r>
            <a:r>
              <a:rPr lang="en-US" sz="4800">
                <a:solidFill>
                  <a:srgbClr val="011993"/>
                </a:solidFill>
                <a:latin typeface="Cambria"/>
                <a:cs typeface="Cambria"/>
              </a:rPr>
              <a:t>ề</a:t>
            </a:r>
            <a:r>
              <a:rPr sz="4800">
                <a:solidFill>
                  <a:srgbClr val="011993"/>
                </a:solidFill>
                <a:latin typeface="Cambria"/>
                <a:cs typeface="Cambria"/>
              </a:rPr>
              <a:t>u khi</a:t>
            </a:r>
            <a:r>
              <a:rPr lang="en-US" sz="4800">
                <a:solidFill>
                  <a:srgbClr val="011993"/>
                </a:solidFill>
                <a:latin typeface="Cambria"/>
                <a:cs typeface="Cambria"/>
              </a:rPr>
              <a:t>ể</a:t>
            </a:r>
            <a:r>
              <a:rPr sz="4800">
                <a:solidFill>
                  <a:srgbClr val="011993"/>
                </a:solidFill>
                <a:latin typeface="Cambria"/>
                <a:cs typeface="Cambria"/>
              </a:rPr>
              <a:t>n mức đ</a:t>
            </a:r>
            <a:r>
              <a:rPr lang="en-US" sz="4800">
                <a:solidFill>
                  <a:srgbClr val="011993"/>
                </a:solidFill>
                <a:latin typeface="Cambria"/>
                <a:cs typeface="Cambria"/>
              </a:rPr>
              <a:t>ộ </a:t>
            </a:r>
            <a:r>
              <a:rPr sz="4800">
                <a:solidFill>
                  <a:srgbClr val="011993"/>
                </a:solidFill>
                <a:latin typeface="Cambria"/>
                <a:cs typeface="Cambria"/>
              </a:rPr>
              <a:t>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xả c</a:t>
            </a:r>
            <a:r>
              <a:rPr lang="en-US" sz="4800">
                <a:solidFill>
                  <a:srgbClr val="011993"/>
                </a:solidFill>
                <a:latin typeface="Cambria"/>
                <a:cs typeface="Cambria"/>
              </a:rPr>
              <a:t>ầ</a:t>
            </a:r>
            <a:r>
              <a:rPr sz="4800">
                <a:solidFill>
                  <a:srgbClr val="011993"/>
                </a:solidFill>
                <a:latin typeface="Cambria"/>
                <a:cs typeface="Cambria"/>
              </a:rPr>
              <a:t>n</a:t>
            </a:r>
            <a:r>
              <a:rPr lang="en-US" sz="4800">
                <a:solidFill>
                  <a:srgbClr val="011993"/>
                </a:solidFill>
                <a:latin typeface="Cambria"/>
                <a:cs typeface="Cambria"/>
              </a:rPr>
              <a:t> </a:t>
            </a:r>
            <a:r>
              <a:rPr sz="4800">
                <a:solidFill>
                  <a:srgbClr val="011993"/>
                </a:solidFill>
                <a:latin typeface="Cambria"/>
                <a:cs typeface="Cambria"/>
              </a:rPr>
              <a:t>đưa </a:t>
            </a:r>
            <a:r>
              <a:rPr sz="4800" dirty="0">
                <a:solidFill>
                  <a:srgbClr val="011993"/>
                </a:solidFill>
                <a:latin typeface="Cambria"/>
                <a:cs typeface="Cambria"/>
              </a:rPr>
              <a:t>vào.</a:t>
            </a:r>
            <a:endParaRPr sz="4800">
              <a:latin typeface="Cambria"/>
              <a:cs typeface="Cambria"/>
            </a:endParaRPr>
          </a:p>
          <a:p>
            <a:pPr marL="556895" marR="5080" indent="-544830">
              <a:spcBef>
                <a:spcPts val="600"/>
              </a:spcBef>
              <a:spcAft>
                <a:spcPts val="600"/>
              </a:spcAft>
              <a:buSzPct val="123529"/>
              <a:buFont typeface="Microsoft Sans Serif"/>
              <a:buChar char="‣"/>
              <a:tabLst>
                <a:tab pos="557213" algn="l"/>
              </a:tabLst>
            </a:pPr>
            <a:r>
              <a:rPr sz="4800">
                <a:solidFill>
                  <a:srgbClr val="011993"/>
                </a:solidFill>
                <a:latin typeface="Cambria"/>
                <a:cs typeface="Cambria"/>
              </a:rPr>
              <a:t>Như v</a:t>
            </a:r>
            <a:r>
              <a:rPr lang="en-US" sz="4800">
                <a:solidFill>
                  <a:srgbClr val="011993"/>
                </a:solidFill>
                <a:latin typeface="Cambria"/>
                <a:cs typeface="Cambria"/>
              </a:rPr>
              <a:t>ậ</a:t>
            </a:r>
            <a:r>
              <a:rPr sz="4800">
                <a:solidFill>
                  <a:srgbClr val="011993"/>
                </a:solidFill>
                <a:latin typeface="Cambria"/>
                <a:cs typeface="Cambria"/>
              </a:rPr>
              <a:t>y</a:t>
            </a:r>
            <a:r>
              <a:rPr sz="4800" dirty="0">
                <a:solidFill>
                  <a:srgbClr val="011993"/>
                </a:solidFill>
                <a:latin typeface="Cambria"/>
                <a:cs typeface="Cambria"/>
              </a:rPr>
              <a:t>, từ </a:t>
            </a: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kh</a:t>
            </a:r>
            <a:r>
              <a:rPr lang="en-US" sz="4800">
                <a:solidFill>
                  <a:srgbClr val="011993"/>
                </a:solidFill>
                <a:latin typeface="Cambria"/>
                <a:cs typeface="Cambria"/>
              </a:rPr>
              <a:t>ố</a:t>
            </a:r>
            <a:r>
              <a:rPr sz="4800">
                <a:solidFill>
                  <a:srgbClr val="011993"/>
                </a:solidFill>
                <a:latin typeface="Cambria"/>
                <a:cs typeface="Cambria"/>
              </a:rPr>
              <a:t>i lượng qu</a:t>
            </a:r>
            <a:r>
              <a:rPr lang="en-US" sz="4800">
                <a:solidFill>
                  <a:srgbClr val="011993"/>
                </a:solidFill>
                <a:latin typeface="Cambria"/>
                <a:cs typeface="Cambria"/>
              </a:rPr>
              <a:t>ầ</a:t>
            </a:r>
            <a:r>
              <a:rPr sz="4800">
                <a:solidFill>
                  <a:srgbClr val="011993"/>
                </a:solidFill>
                <a:latin typeface="Cambria"/>
                <a:cs typeface="Cambria"/>
              </a:rPr>
              <a:t>n </a:t>
            </a:r>
            <a:r>
              <a:rPr sz="4800" dirty="0">
                <a:solidFill>
                  <a:srgbClr val="011993"/>
                </a:solidFill>
                <a:latin typeface="Cambria"/>
                <a:cs typeface="Cambria"/>
              </a:rPr>
              <a:t>áo, </a:t>
            </a:r>
            <a:r>
              <a:rPr sz="4800">
                <a:solidFill>
                  <a:srgbClr val="011993"/>
                </a:solidFill>
                <a:latin typeface="Cambria"/>
                <a:cs typeface="Cambria"/>
              </a:rPr>
              <a:t>cảm bi</a:t>
            </a:r>
            <a:r>
              <a:rPr lang="en-US" sz="4800">
                <a:solidFill>
                  <a:srgbClr val="011993"/>
                </a:solidFill>
                <a:latin typeface="Cambria"/>
                <a:cs typeface="Cambria"/>
              </a:rPr>
              <a:t>ế</a:t>
            </a:r>
            <a:r>
              <a:rPr sz="4800">
                <a:solidFill>
                  <a:srgbClr val="011993"/>
                </a:solidFill>
                <a:latin typeface="Cambria"/>
                <a:cs typeface="Cambria"/>
              </a:rPr>
              <a:t>n đ</a:t>
            </a:r>
            <a:r>
              <a:rPr lang="en-US" sz="4800">
                <a:solidFill>
                  <a:srgbClr val="011993"/>
                </a:solidFill>
                <a:latin typeface="Cambria"/>
                <a:cs typeface="Cambria"/>
              </a:rPr>
              <a:t>ộ </a:t>
            </a:r>
            <a:r>
              <a:rPr sz="4800">
                <a:solidFill>
                  <a:srgbClr val="011993"/>
                </a:solidFill>
                <a:latin typeface="Cambria"/>
                <a:cs typeface="Cambria"/>
              </a:rPr>
              <a:t>b</a:t>
            </a:r>
            <a:r>
              <a:rPr lang="en-US" sz="4800">
                <a:solidFill>
                  <a:srgbClr val="011993"/>
                </a:solidFill>
                <a:latin typeface="Cambria"/>
                <a:cs typeface="Cambria"/>
              </a:rPr>
              <a:t>ẩ</a:t>
            </a:r>
            <a:r>
              <a:rPr sz="4800">
                <a:solidFill>
                  <a:srgbClr val="011993"/>
                </a:solidFill>
                <a:latin typeface="Cambria"/>
                <a:cs typeface="Cambria"/>
              </a:rPr>
              <a:t>n</a:t>
            </a:r>
            <a:r>
              <a:rPr sz="4800" dirty="0">
                <a:solidFill>
                  <a:srgbClr val="011993"/>
                </a:solidFill>
                <a:latin typeface="Cambria"/>
                <a:cs typeface="Cambria"/>
              </a:rPr>
              <a:t>; suy </a:t>
            </a:r>
            <a:r>
              <a:rPr sz="4800">
                <a:solidFill>
                  <a:srgbClr val="011993"/>
                </a:solidFill>
                <a:latin typeface="Cambria"/>
                <a:cs typeface="Cambria"/>
              </a:rPr>
              <a:t>ra lượng</a:t>
            </a:r>
            <a:r>
              <a:rPr lang="en-US" sz="4800">
                <a:solidFill>
                  <a:srgbClr val="011993"/>
                </a:solidFill>
                <a:latin typeface="Cambria"/>
                <a:cs typeface="Cambria"/>
              </a:rPr>
              <a:t> </a:t>
            </a:r>
            <a:r>
              <a:rPr sz="4800">
                <a:solidFill>
                  <a:srgbClr val="011993"/>
                </a:solidFill>
                <a:latin typeface="Cambria"/>
                <a:cs typeface="Cambria"/>
              </a:rPr>
              <a:t>thu</a:t>
            </a:r>
            <a:r>
              <a:rPr lang="en-US" sz="4800">
                <a:solidFill>
                  <a:srgbClr val="011993"/>
                </a:solidFill>
                <a:latin typeface="Cambria"/>
                <a:cs typeface="Cambria"/>
              </a:rPr>
              <a:t>ố</a:t>
            </a:r>
            <a:r>
              <a:rPr sz="4800">
                <a:solidFill>
                  <a:srgbClr val="011993"/>
                </a:solidFill>
                <a:latin typeface="Cambria"/>
                <a:cs typeface="Cambria"/>
              </a:rPr>
              <a:t>c gi</a:t>
            </a:r>
            <a:r>
              <a:rPr lang="en-US" sz="4800">
                <a:solidFill>
                  <a:srgbClr val="011993"/>
                </a:solidFill>
                <a:latin typeface="Cambria"/>
                <a:cs typeface="Cambria"/>
              </a:rPr>
              <a:t>ặ</a:t>
            </a:r>
            <a:r>
              <a:rPr sz="4800">
                <a:solidFill>
                  <a:srgbClr val="011993"/>
                </a:solidFill>
                <a:latin typeface="Cambria"/>
                <a:cs typeface="Cambria"/>
              </a:rPr>
              <a:t>t </a:t>
            </a:r>
            <a:r>
              <a:rPr sz="4800" dirty="0">
                <a:solidFill>
                  <a:srgbClr val="011993"/>
                </a:solidFill>
                <a:latin typeface="Cambria"/>
                <a:cs typeface="Cambria"/>
              </a:rPr>
              <a:t>xả và lượng nước; sau đó tı́nh toán thời </a:t>
            </a:r>
            <a:r>
              <a:rPr sz="4800">
                <a:solidFill>
                  <a:srgbClr val="011993"/>
                </a:solidFill>
                <a:latin typeface="Cambria"/>
                <a:cs typeface="Cambria"/>
              </a:rPr>
              <a:t>gian c</a:t>
            </a:r>
            <a:r>
              <a:rPr lang="en-US" sz="4800">
                <a:solidFill>
                  <a:srgbClr val="011993"/>
                </a:solidFill>
                <a:latin typeface="Cambria"/>
                <a:cs typeface="Cambria"/>
              </a:rPr>
              <a:t>ầ</a:t>
            </a:r>
            <a:r>
              <a:rPr sz="4800">
                <a:solidFill>
                  <a:srgbClr val="011993"/>
                </a:solidFill>
                <a:latin typeface="Cambria"/>
                <a:cs typeface="Cambria"/>
              </a:rPr>
              <a:t>n gi</a:t>
            </a:r>
            <a:r>
              <a:rPr lang="en-US" sz="4800">
                <a:solidFill>
                  <a:srgbClr val="011993"/>
                </a:solidFill>
                <a:latin typeface="Cambria"/>
                <a:cs typeface="Cambria"/>
              </a:rPr>
              <a:t>ặ</a:t>
            </a:r>
            <a:r>
              <a:rPr sz="4800">
                <a:solidFill>
                  <a:srgbClr val="011993"/>
                </a:solidFill>
                <a:latin typeface="Cambria"/>
                <a:cs typeface="Cambria"/>
              </a:rPr>
              <a:t>t</a:t>
            </a:r>
            <a:endParaRPr sz="4800">
              <a:latin typeface="Cambria"/>
              <a:cs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603250" y="4130675"/>
            <a:ext cx="19202400" cy="3132137"/>
          </a:xfrm>
          <a:prstGeom prst="rect">
            <a:avLst/>
          </a:prstGeom>
        </p:spPr>
        <p:txBody>
          <a:bodyPr vert="horz" wrap="square" lIns="0" tIns="13333" rIns="0" bIns="0" rtlCol="0">
            <a:spAutoFit/>
          </a:bodyPr>
          <a:lstStyle/>
          <a:p>
            <a:pPr marL="12697" algn="ctr">
              <a:lnSpc>
                <a:spcPct val="150000"/>
              </a:lnSpc>
            </a:pPr>
            <a:r>
              <a:rPr lang="vi-VN" sz="7200" b="1" spc="-139">
                <a:solidFill>
                  <a:srgbClr val="004D80"/>
                </a:solidFill>
                <a:latin typeface="Times New Roman (Headings)"/>
              </a:rPr>
              <a:t>Sử dụng lập luận mờ trong </a:t>
            </a:r>
            <a:br>
              <a:rPr lang="en-US" sz="7200" b="1" spc="-139">
                <a:solidFill>
                  <a:srgbClr val="004D80"/>
                </a:solidFill>
                <a:latin typeface="Times New Roman (Headings)"/>
              </a:rPr>
            </a:br>
            <a:r>
              <a:rPr lang="vi-VN" sz="7200" b="1" spc="-139">
                <a:solidFill>
                  <a:srgbClr val="004D80"/>
                </a:solidFill>
                <a:latin typeface="Times New Roman (Headings)"/>
              </a:rPr>
              <a:t>bài toán điều</a:t>
            </a:r>
            <a:r>
              <a:rPr lang="en-US" sz="7200" b="1" spc="-139">
                <a:solidFill>
                  <a:srgbClr val="004D80"/>
                </a:solidFill>
                <a:latin typeface="Times New Roman (Headings)"/>
              </a:rPr>
              <a:t> </a:t>
            </a:r>
            <a:r>
              <a:rPr lang="vi-VN" sz="7200" b="1" spc="-139">
                <a:solidFill>
                  <a:srgbClr val="004D80"/>
                </a:solidFill>
                <a:latin typeface="Times New Roman (Headings)"/>
              </a:rPr>
              <a:t>khiển</a:t>
            </a:r>
            <a:endParaRPr sz="7200">
              <a:latin typeface="Times New Roman (Headings)"/>
            </a:endParaRPr>
          </a:p>
        </p:txBody>
      </p:sp>
    </p:spTree>
    <p:extLst>
      <p:ext uri="{BB962C8B-B14F-4D97-AF65-F5344CB8AC3E}">
        <p14:creationId xmlns:p14="http://schemas.microsoft.com/office/powerpoint/2010/main" val="3279583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20</a:t>
            </a:fld>
            <a:endParaRPr dirty="0"/>
          </a:p>
        </p:txBody>
      </p:sp>
      <p:sp>
        <p:nvSpPr>
          <p:cNvPr id="2" name="object 2"/>
          <p:cNvSpPr txBox="1">
            <a:spLocks noGrp="1"/>
          </p:cNvSpPr>
          <p:nvPr>
            <p:ph type="title"/>
          </p:nvPr>
        </p:nvSpPr>
        <p:spPr>
          <a:xfrm>
            <a:off x="1023917" y="773831"/>
            <a:ext cx="49133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22</a:t>
            </a:r>
            <a:endParaRPr sz="7000">
              <a:latin typeface="Cambria"/>
              <a:cs typeface="Cambria"/>
            </a:endParaRPr>
          </a:p>
        </p:txBody>
      </p:sp>
      <p:sp>
        <p:nvSpPr>
          <p:cNvPr id="3" name="object 3"/>
          <p:cNvSpPr txBox="1"/>
          <p:nvPr/>
        </p:nvSpPr>
        <p:spPr>
          <a:xfrm>
            <a:off x="616953" y="2987675"/>
            <a:ext cx="18019733" cy="5156733"/>
          </a:xfrm>
          <a:prstGeom prst="rect">
            <a:avLst/>
          </a:prstGeom>
        </p:spPr>
        <p:txBody>
          <a:bodyPr vert="horz" wrap="square" lIns="0" tIns="45720" rIns="0" bIns="0" rtlCol="0">
            <a:spAutoFit/>
          </a:bodyPr>
          <a:lstStyle/>
          <a:p>
            <a:pPr marL="514984" marR="862965" indent="-502920">
              <a:lnSpc>
                <a:spcPct val="150000"/>
              </a:lnSpc>
              <a:spcBef>
                <a:spcPts val="600"/>
              </a:spcBef>
              <a:buSzPct val="123529"/>
              <a:buChar char="•"/>
              <a:tabLst>
                <a:tab pos="515620" algn="l"/>
              </a:tabLst>
            </a:pPr>
            <a:r>
              <a:rPr sz="4400" dirty="0">
                <a:latin typeface="Cambria"/>
                <a:cs typeface="Cambria"/>
              </a:rPr>
              <a:t>Cũng </a:t>
            </a:r>
            <a:r>
              <a:rPr sz="4400">
                <a:latin typeface="Cambria"/>
                <a:cs typeface="Cambria"/>
              </a:rPr>
              <a:t>có th</a:t>
            </a:r>
            <a:r>
              <a:rPr lang="en-US" sz="4400">
                <a:latin typeface="Cambria"/>
                <a:cs typeface="Cambria"/>
              </a:rPr>
              <a:t>ể</a:t>
            </a:r>
            <a:r>
              <a:rPr sz="4400">
                <a:latin typeface="Cambria"/>
                <a:cs typeface="Cambria"/>
              </a:rPr>
              <a:t> </a:t>
            </a:r>
            <a:r>
              <a:rPr sz="4400" dirty="0">
                <a:latin typeface="Cambria"/>
                <a:cs typeface="Cambria"/>
              </a:rPr>
              <a:t>dùng </a:t>
            </a:r>
            <a:r>
              <a:rPr sz="4400">
                <a:latin typeface="Cambria"/>
                <a:cs typeface="Cambria"/>
              </a:rPr>
              <a:t>giao di</a:t>
            </a:r>
            <a:r>
              <a:rPr lang="vi-VN" sz="4400">
                <a:latin typeface="Cambria"/>
                <a:cs typeface="Cambria"/>
              </a:rPr>
              <a:t>ệ</a:t>
            </a:r>
            <a:r>
              <a:rPr sz="4400">
                <a:latin typeface="Cambria"/>
                <a:cs typeface="Cambria"/>
              </a:rPr>
              <a:t>n </a:t>
            </a:r>
            <a:r>
              <a:rPr sz="4400" dirty="0">
                <a:latin typeface="Cambria"/>
                <a:cs typeface="Cambria"/>
              </a:rPr>
              <a:t>dưới dạng khung </a:t>
            </a:r>
            <a:r>
              <a:rPr sz="4400">
                <a:latin typeface="Cambria"/>
                <a:cs typeface="Cambria"/>
              </a:rPr>
              <a:t>cửa s</a:t>
            </a:r>
            <a:r>
              <a:rPr lang="en-US" sz="4400">
                <a:latin typeface="Cambria"/>
                <a:cs typeface="Cambria"/>
              </a:rPr>
              <a:t>ổ</a:t>
            </a:r>
            <a:r>
              <a:rPr sz="4400">
                <a:latin typeface="Cambria"/>
                <a:cs typeface="Cambria"/>
              </a:rPr>
              <a:t> </a:t>
            </a:r>
            <a:r>
              <a:rPr sz="4400" dirty="0">
                <a:latin typeface="Cambria"/>
                <a:cs typeface="Cambria"/>
              </a:rPr>
              <a:t>(window</a:t>
            </a:r>
            <a:r>
              <a:rPr sz="4400">
                <a:latin typeface="Cambria"/>
                <a:cs typeface="Cambria"/>
              </a:rPr>
              <a:t>) đ</a:t>
            </a:r>
            <a:r>
              <a:rPr lang="en-US" sz="4400">
                <a:latin typeface="Cambria"/>
                <a:cs typeface="Cambria"/>
              </a:rPr>
              <a:t>ể</a:t>
            </a:r>
            <a:r>
              <a:rPr sz="4400">
                <a:latin typeface="Cambria"/>
                <a:cs typeface="Cambria"/>
              </a:rPr>
              <a:t> vi</a:t>
            </a:r>
            <a:r>
              <a:rPr lang="en-US" sz="4400">
                <a:latin typeface="Cambria"/>
                <a:cs typeface="Cambria"/>
              </a:rPr>
              <a:t>ế</a:t>
            </a:r>
            <a:r>
              <a:rPr sz="4400">
                <a:latin typeface="Cambria"/>
                <a:cs typeface="Cambria"/>
              </a:rPr>
              <a:t>t</a:t>
            </a:r>
            <a:r>
              <a:rPr lang="en-US" sz="4400">
                <a:latin typeface="Cambria"/>
                <a:cs typeface="Cambria"/>
              </a:rPr>
              <a:t> </a:t>
            </a:r>
            <a:r>
              <a:rPr sz="4400">
                <a:latin typeface="Cambria"/>
                <a:cs typeface="Cambria"/>
              </a:rPr>
              <a:t>chương </a:t>
            </a:r>
            <a:r>
              <a:rPr sz="4400" dirty="0">
                <a:latin typeface="Cambria"/>
                <a:cs typeface="Cambria"/>
              </a:rPr>
              <a:t>trı̀nh.</a:t>
            </a:r>
            <a:endParaRPr sz="4400">
              <a:latin typeface="Cambria"/>
              <a:cs typeface="Cambria"/>
            </a:endParaRPr>
          </a:p>
          <a:p>
            <a:pPr marL="514984" marR="5080" indent="-502920">
              <a:lnSpc>
                <a:spcPct val="150000"/>
              </a:lnSpc>
              <a:spcBef>
                <a:spcPts val="600"/>
              </a:spcBef>
              <a:buSzPct val="123529"/>
              <a:buChar char="•"/>
              <a:tabLst>
                <a:tab pos="515620" algn="l"/>
              </a:tabLst>
            </a:pPr>
            <a:r>
              <a:rPr sz="4400" dirty="0">
                <a:latin typeface="Cambria"/>
                <a:cs typeface="Cambria"/>
              </a:rPr>
              <a:t>Vı́ dụ với câu ca dao "</a:t>
            </a:r>
            <a:r>
              <a:rPr sz="4400" i="1" dirty="0">
                <a:solidFill>
                  <a:srgbClr val="2402EE"/>
                </a:solidFill>
                <a:latin typeface="Cambria"/>
                <a:cs typeface="Cambria"/>
              </a:rPr>
              <a:t>Chuồn chuồn bay thấp thì m</a:t>
            </a:r>
            <a:r>
              <a:rPr sz="4400" i="1" dirty="0">
                <a:solidFill>
                  <a:srgbClr val="2402EE"/>
                </a:solidFill>
                <a:latin typeface="Times New Roman"/>
                <a:cs typeface="Times New Roman"/>
              </a:rPr>
              <a:t>ưa, bay cao th</a:t>
            </a:r>
            <a:r>
              <a:rPr sz="4400" i="1" dirty="0">
                <a:solidFill>
                  <a:srgbClr val="2402EE"/>
                </a:solidFill>
                <a:latin typeface="Cambria"/>
                <a:cs typeface="Cambria"/>
              </a:rPr>
              <a:t>ì nắng</a:t>
            </a:r>
            <a:r>
              <a:rPr sz="4400" i="1">
                <a:solidFill>
                  <a:srgbClr val="2402EE"/>
                </a:solidFill>
                <a:latin typeface="Cambria"/>
                <a:cs typeface="Cambria"/>
              </a:rPr>
              <a:t>, bay</a:t>
            </a:r>
            <a:r>
              <a:rPr lang="en-US" sz="4400" i="1">
                <a:solidFill>
                  <a:srgbClr val="2402EE"/>
                </a:solidFill>
                <a:latin typeface="Cambria"/>
                <a:cs typeface="Cambria"/>
              </a:rPr>
              <a:t> </a:t>
            </a:r>
            <a:r>
              <a:rPr sz="4400" i="1">
                <a:solidFill>
                  <a:srgbClr val="2402EE"/>
                </a:solidFill>
                <a:latin typeface="Cambria"/>
                <a:cs typeface="Cambria"/>
              </a:rPr>
              <a:t>vừa </a:t>
            </a:r>
            <a:r>
              <a:rPr sz="4400" i="1" dirty="0">
                <a:solidFill>
                  <a:srgbClr val="2402EE"/>
                </a:solidFill>
                <a:latin typeface="Cambria"/>
                <a:cs typeface="Cambria"/>
              </a:rPr>
              <a:t>thì râm</a:t>
            </a:r>
            <a:r>
              <a:rPr sz="4400">
                <a:latin typeface="Cambria"/>
                <a:cs typeface="Cambria"/>
              </a:rPr>
              <a:t>", k</a:t>
            </a:r>
            <a:r>
              <a:rPr lang="en-US" sz="4400">
                <a:latin typeface="Cambria"/>
                <a:cs typeface="Cambria"/>
              </a:rPr>
              <a:t>ế</a:t>
            </a:r>
            <a:r>
              <a:rPr sz="4400">
                <a:latin typeface="Cambria"/>
                <a:cs typeface="Cambria"/>
              </a:rPr>
              <a:t>t </a:t>
            </a:r>
            <a:r>
              <a:rPr sz="4400" dirty="0">
                <a:latin typeface="Cambria"/>
                <a:cs typeface="Cambria"/>
              </a:rPr>
              <a:t>hợp </a:t>
            </a:r>
            <a:r>
              <a:rPr sz="4400">
                <a:latin typeface="Cambria"/>
                <a:cs typeface="Cambria"/>
              </a:rPr>
              <a:t>với "</a:t>
            </a:r>
            <a:r>
              <a:rPr sz="4400" i="1">
                <a:solidFill>
                  <a:srgbClr val="2402EE"/>
                </a:solidFill>
                <a:latin typeface="Cambria"/>
                <a:cs typeface="Cambria"/>
              </a:rPr>
              <a:t>Mây xanh thì nắng, mây trắng thì m</a:t>
            </a:r>
            <a:r>
              <a:rPr sz="4400" i="1">
                <a:solidFill>
                  <a:srgbClr val="2402EE"/>
                </a:solidFill>
                <a:latin typeface="Times New Roman"/>
                <a:cs typeface="Times New Roman"/>
              </a:rPr>
              <a:t>ưa</a:t>
            </a:r>
            <a:r>
              <a:rPr sz="4400">
                <a:latin typeface="Times New Roman"/>
                <a:cs typeface="Times New Roman"/>
              </a:rPr>
              <a:t>". </a:t>
            </a:r>
            <a:endParaRPr lang="en-US" sz="4400">
              <a:latin typeface="Times New Roman"/>
              <a:cs typeface="Times New Roman"/>
            </a:endParaRPr>
          </a:p>
          <a:p>
            <a:pPr marL="514984" marR="5080" indent="-502920">
              <a:lnSpc>
                <a:spcPct val="150000"/>
              </a:lnSpc>
              <a:spcBef>
                <a:spcPts val="600"/>
              </a:spcBef>
              <a:buSzPct val="123529"/>
              <a:buChar char="•"/>
              <a:tabLst>
                <a:tab pos="515620" algn="l"/>
              </a:tabLst>
            </a:pPr>
            <a:r>
              <a:rPr sz="4400">
                <a:latin typeface="Times New Roman"/>
                <a:cs typeface="Times New Roman"/>
              </a:rPr>
              <a:t>Viết</a:t>
            </a:r>
            <a:r>
              <a:rPr lang="en-US" sz="4400">
                <a:latin typeface="Times New Roman"/>
                <a:cs typeface="Times New Roman"/>
              </a:rPr>
              <a:t> </a:t>
            </a:r>
            <a:r>
              <a:rPr sz="4400">
                <a:latin typeface="Times New Roman"/>
                <a:cs typeface="Times New Roman"/>
              </a:rPr>
              <a:t>chương </a:t>
            </a:r>
            <a:r>
              <a:rPr sz="4400" dirty="0">
                <a:latin typeface="Times New Roman"/>
                <a:cs typeface="Times New Roman"/>
              </a:rPr>
              <a:t>trình điều khiển để "</a:t>
            </a:r>
            <a:r>
              <a:rPr sz="4400" i="1" dirty="0">
                <a:latin typeface="Times New Roman"/>
                <a:cs typeface="Times New Roman"/>
              </a:rPr>
              <a:t>dự báo thời tiết</a:t>
            </a:r>
            <a:r>
              <a:rPr sz="4400" dirty="0">
                <a:latin typeface="Times New Roman"/>
                <a:cs typeface="Times New Roman"/>
              </a:rPr>
              <a:t>"</a:t>
            </a:r>
            <a:endParaRPr sz="44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21</a:t>
            </a:fld>
            <a:endParaRPr spc="15" dirty="0"/>
          </a:p>
        </p:txBody>
      </p:sp>
      <p:sp>
        <p:nvSpPr>
          <p:cNvPr id="2" name="object 2"/>
          <p:cNvSpPr txBox="1"/>
          <p:nvPr/>
        </p:nvSpPr>
        <p:spPr>
          <a:xfrm>
            <a:off x="1001524" y="930275"/>
            <a:ext cx="18651726" cy="9301264"/>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400" b="1" dirty="0">
                <a:latin typeface="Cambria"/>
                <a:cs typeface="Cambria"/>
              </a:rPr>
              <a:t>Giả sử không </a:t>
            </a:r>
            <a:r>
              <a:rPr sz="4400" b="1">
                <a:latin typeface="Cambria"/>
                <a:cs typeface="Cambria"/>
              </a:rPr>
              <a:t>gian n</a:t>
            </a:r>
            <a:r>
              <a:rPr lang="en-US" sz="4400" b="1">
                <a:latin typeface="Cambria"/>
                <a:cs typeface="Cambria"/>
              </a:rPr>
              <a:t>ề</a:t>
            </a:r>
            <a:r>
              <a:rPr sz="4400" b="1">
                <a:latin typeface="Cambria"/>
                <a:cs typeface="Cambria"/>
              </a:rPr>
              <a:t>n</a:t>
            </a:r>
            <a:r>
              <a:rPr sz="4400" b="1" dirty="0">
                <a:latin typeface="Cambria"/>
                <a:cs typeface="Cambria"/>
              </a:rPr>
              <a:t>:</a:t>
            </a:r>
            <a:endParaRPr sz="4400" b="1">
              <a:latin typeface="Cambria"/>
              <a:cs typeface="Cambria"/>
            </a:endParaRPr>
          </a:p>
          <a:p>
            <a:pPr marL="1059180" lvl="1" indent="-544830">
              <a:lnSpc>
                <a:spcPct val="150000"/>
              </a:lnSpc>
              <a:buSzPct val="123529"/>
              <a:buFont typeface="Microsoft Sans Serif"/>
              <a:buChar char="‣"/>
              <a:tabLst>
                <a:tab pos="1059815" algn="l"/>
                <a:tab pos="2720340" algn="l"/>
              </a:tabLst>
            </a:pPr>
            <a:r>
              <a:rPr sz="4400" i="1" dirty="0">
                <a:solidFill>
                  <a:srgbClr val="011993"/>
                </a:solidFill>
                <a:latin typeface="Cambria"/>
                <a:cs typeface="Cambria"/>
              </a:rPr>
              <a:t>X </a:t>
            </a:r>
            <a:r>
              <a:rPr sz="4400">
                <a:solidFill>
                  <a:srgbClr val="011993"/>
                </a:solidFill>
                <a:latin typeface="Cambria"/>
                <a:cs typeface="Cambria"/>
              </a:rPr>
              <a:t>là đ</a:t>
            </a:r>
            <a:r>
              <a:rPr lang="en-US" sz="4400">
                <a:solidFill>
                  <a:srgbClr val="011993"/>
                </a:solidFill>
                <a:latin typeface="Cambria"/>
                <a:cs typeface="Cambria"/>
              </a:rPr>
              <a:t>ộ</a:t>
            </a:r>
            <a:r>
              <a:rPr sz="4400" dirty="0">
                <a:solidFill>
                  <a:srgbClr val="011993"/>
                </a:solidFill>
                <a:latin typeface="Cambria"/>
                <a:cs typeface="Cambria"/>
              </a:rPr>
              <a:t>	cao (tı́nh từ </a:t>
            </a:r>
            <a:r>
              <a:rPr sz="4400">
                <a:solidFill>
                  <a:srgbClr val="011993"/>
                </a:solidFill>
                <a:latin typeface="Cambria"/>
                <a:cs typeface="Cambria"/>
              </a:rPr>
              <a:t>1 đ</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9m) so </a:t>
            </a:r>
            <a:r>
              <a:rPr sz="4400">
                <a:solidFill>
                  <a:srgbClr val="011993"/>
                </a:solidFill>
                <a:latin typeface="Cambria"/>
                <a:cs typeface="Cambria"/>
              </a:rPr>
              <a:t>với m</a:t>
            </a:r>
            <a:r>
              <a:rPr lang="en-US" sz="4400">
                <a:solidFill>
                  <a:srgbClr val="011993"/>
                </a:solidFill>
                <a:latin typeface="Cambria"/>
                <a:cs typeface="Cambria"/>
              </a:rPr>
              <a:t>ặ</a:t>
            </a:r>
            <a:r>
              <a:rPr sz="4400">
                <a:solidFill>
                  <a:srgbClr val="011993"/>
                </a:solidFill>
                <a:latin typeface="Cambria"/>
                <a:cs typeface="Cambria"/>
              </a:rPr>
              <a:t>t đ</a:t>
            </a:r>
            <a:r>
              <a:rPr lang="en-US" sz="4400">
                <a:solidFill>
                  <a:srgbClr val="011993"/>
                </a:solidFill>
                <a:latin typeface="Cambria"/>
                <a:cs typeface="Cambria"/>
              </a:rPr>
              <a:t>ấ</a:t>
            </a:r>
            <a:r>
              <a:rPr sz="4400">
                <a:solidFill>
                  <a:srgbClr val="011993"/>
                </a:solidFill>
                <a:latin typeface="Cambria"/>
                <a:cs typeface="Cambria"/>
              </a:rPr>
              <a:t>t</a:t>
            </a:r>
            <a:endParaRPr sz="4400">
              <a:latin typeface="Cambria"/>
              <a:cs typeface="Cambria"/>
            </a:endParaRPr>
          </a:p>
          <a:p>
            <a:pPr marL="1059180" marR="5080" lvl="1" indent="-544830">
              <a:lnSpc>
                <a:spcPct val="150000"/>
              </a:lnSpc>
              <a:buSzPct val="123529"/>
              <a:buFont typeface="Microsoft Sans Serif"/>
              <a:buChar char="‣"/>
              <a:tabLst>
                <a:tab pos="1059815" algn="l"/>
              </a:tabLst>
            </a:pPr>
            <a:r>
              <a:rPr sz="4400" i="1" dirty="0">
                <a:solidFill>
                  <a:srgbClr val="011993"/>
                </a:solidFill>
                <a:latin typeface="Cambria"/>
                <a:cs typeface="Cambria"/>
              </a:rPr>
              <a:t>Y </a:t>
            </a:r>
            <a:r>
              <a:rPr sz="4400" dirty="0">
                <a:solidFill>
                  <a:srgbClr val="011993"/>
                </a:solidFill>
                <a:latin typeface="Cambria"/>
                <a:cs typeface="Cambria"/>
              </a:rPr>
              <a:t>là màu của mây (0: </a:t>
            </a:r>
            <a:r>
              <a:rPr sz="4400">
                <a:solidFill>
                  <a:srgbClr val="011993"/>
                </a:solidFill>
                <a:latin typeface="Cambria"/>
                <a:cs typeface="Cambria"/>
              </a:rPr>
              <a:t>màu tr</a:t>
            </a:r>
            <a:r>
              <a:rPr lang="en-US" sz="4400">
                <a:solidFill>
                  <a:srgbClr val="011993"/>
                </a:solidFill>
                <a:latin typeface="Cambria"/>
                <a:cs typeface="Cambria"/>
              </a:rPr>
              <a:t>ắ</a:t>
            </a:r>
            <a:r>
              <a:rPr sz="4400">
                <a:solidFill>
                  <a:srgbClr val="011993"/>
                </a:solidFill>
                <a:latin typeface="Cambria"/>
                <a:cs typeface="Cambria"/>
              </a:rPr>
              <a:t>ng</a:t>
            </a:r>
            <a:r>
              <a:rPr sz="4400" dirty="0">
                <a:solidFill>
                  <a:srgbClr val="011993"/>
                </a:solidFill>
                <a:latin typeface="Cambria"/>
                <a:cs typeface="Cambria"/>
              </a:rPr>
              <a:t>, 1: màu xanh, 0.5: màu lưng </a:t>
            </a:r>
            <a:r>
              <a:rPr sz="4400">
                <a:solidFill>
                  <a:srgbClr val="011993"/>
                </a:solidFill>
                <a:latin typeface="Cambria"/>
                <a:cs typeface="Cambria"/>
              </a:rPr>
              <a:t>chừng giữa</a:t>
            </a:r>
            <a:r>
              <a:rPr lang="en-US" sz="4400">
                <a:solidFill>
                  <a:srgbClr val="011993"/>
                </a:solidFill>
                <a:latin typeface="Cambria"/>
                <a:cs typeface="Cambria"/>
              </a:rPr>
              <a:t> </a:t>
            </a:r>
            <a:r>
              <a:rPr sz="4400">
                <a:solidFill>
                  <a:srgbClr val="011993"/>
                </a:solidFill>
                <a:latin typeface="Cambria"/>
                <a:cs typeface="Cambria"/>
              </a:rPr>
              <a:t>tr</a:t>
            </a:r>
            <a:r>
              <a:rPr lang="en-US" sz="4400">
                <a:solidFill>
                  <a:srgbClr val="011993"/>
                </a:solidFill>
                <a:latin typeface="Cambria"/>
                <a:cs typeface="Cambria"/>
              </a:rPr>
              <a:t>ắ</a:t>
            </a:r>
            <a:r>
              <a:rPr sz="4400">
                <a:solidFill>
                  <a:srgbClr val="011993"/>
                </a:solidFill>
                <a:latin typeface="Cambria"/>
                <a:cs typeface="Cambria"/>
              </a:rPr>
              <a:t>ng </a:t>
            </a:r>
            <a:r>
              <a:rPr sz="4400" dirty="0">
                <a:solidFill>
                  <a:srgbClr val="011993"/>
                </a:solidFill>
                <a:latin typeface="Cambria"/>
                <a:cs typeface="Cambria"/>
              </a:rPr>
              <a:t>và xanh)</a:t>
            </a:r>
            <a:endParaRPr sz="4400">
              <a:latin typeface="Cambria"/>
              <a:cs typeface="Cambria"/>
            </a:endParaRPr>
          </a:p>
          <a:p>
            <a:pPr marL="1059180" marR="657860" lvl="1" indent="-544830">
              <a:lnSpc>
                <a:spcPct val="150000"/>
              </a:lnSpc>
              <a:buSzPct val="123529"/>
              <a:buFont typeface="Microsoft Sans Serif"/>
              <a:buChar char="‣"/>
              <a:tabLst>
                <a:tab pos="1059815" algn="l"/>
              </a:tabLst>
            </a:pPr>
            <a:r>
              <a:rPr sz="4400">
                <a:solidFill>
                  <a:srgbClr val="011993"/>
                </a:solidFill>
                <a:latin typeface="Cambria"/>
                <a:cs typeface="Cambria"/>
              </a:rPr>
              <a:t>Thời ti</a:t>
            </a:r>
            <a:r>
              <a:rPr lang="en-US" sz="4400">
                <a:solidFill>
                  <a:srgbClr val="011993"/>
                </a:solidFill>
                <a:latin typeface="Cambria"/>
                <a:cs typeface="Cambria"/>
              </a:rPr>
              <a:t>ế</a:t>
            </a:r>
            <a:r>
              <a:rPr sz="4400">
                <a:solidFill>
                  <a:srgbClr val="011993"/>
                </a:solidFill>
                <a:latin typeface="Cambria"/>
                <a:cs typeface="Cambria"/>
              </a:rPr>
              <a:t>t </a:t>
            </a:r>
            <a:r>
              <a:rPr sz="4400" i="1" dirty="0">
                <a:solidFill>
                  <a:srgbClr val="011993"/>
                </a:solidFill>
                <a:latin typeface="Cambria"/>
                <a:cs typeface="Cambria"/>
              </a:rPr>
              <a:t>T </a:t>
            </a:r>
            <a:r>
              <a:rPr sz="4400" dirty="0">
                <a:solidFill>
                  <a:srgbClr val="011993"/>
                </a:solidFill>
                <a:latin typeface="Cambria"/>
                <a:cs typeface="Cambria"/>
              </a:rPr>
              <a:t>(theo thang từ </a:t>
            </a:r>
            <a:r>
              <a:rPr sz="4400">
                <a:solidFill>
                  <a:srgbClr val="011993"/>
                </a:solidFill>
                <a:latin typeface="Cambria"/>
                <a:cs typeface="Cambria"/>
              </a:rPr>
              <a:t>0 đ</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10</a:t>
            </a:r>
            <a:r>
              <a:rPr sz="4400">
                <a:solidFill>
                  <a:srgbClr val="011993"/>
                </a:solidFill>
                <a:latin typeface="Cambria"/>
                <a:cs typeface="Cambria"/>
              </a:rPr>
              <a:t>, bi</a:t>
            </a:r>
            <a:r>
              <a:rPr lang="en-US" sz="4400">
                <a:solidFill>
                  <a:srgbClr val="011993"/>
                </a:solidFill>
                <a:latin typeface="Cambria"/>
                <a:cs typeface="Cambria"/>
              </a:rPr>
              <a:t>ế</a:t>
            </a:r>
            <a:r>
              <a:rPr sz="4400">
                <a:solidFill>
                  <a:srgbClr val="011993"/>
                </a:solidFill>
                <a:latin typeface="Cambria"/>
                <a:cs typeface="Cambria"/>
              </a:rPr>
              <a:t>n </a:t>
            </a:r>
            <a:r>
              <a:rPr sz="4400" dirty="0">
                <a:solidFill>
                  <a:srgbClr val="011993"/>
                </a:solidFill>
                <a:latin typeface="Cambria"/>
                <a:cs typeface="Cambria"/>
              </a:rPr>
              <a:t>thiên từ </a:t>
            </a:r>
            <a:r>
              <a:rPr sz="4400">
                <a:solidFill>
                  <a:srgbClr val="011993"/>
                </a:solidFill>
                <a:latin typeface="Cambria"/>
                <a:cs typeface="Cambria"/>
              </a:rPr>
              <a:t>mưa nhi</a:t>
            </a:r>
            <a:r>
              <a:rPr lang="en-US" sz="4400">
                <a:solidFill>
                  <a:srgbClr val="011993"/>
                </a:solidFill>
                <a:latin typeface="Cambria"/>
                <a:cs typeface="Cambria"/>
              </a:rPr>
              <a:t>ề</a:t>
            </a:r>
            <a:r>
              <a:rPr sz="4400">
                <a:solidFill>
                  <a:srgbClr val="011993"/>
                </a:solidFill>
                <a:latin typeface="Cambria"/>
                <a:cs typeface="Cambria"/>
              </a:rPr>
              <a:t>u cho đ</a:t>
            </a:r>
            <a:r>
              <a:rPr lang="en-US" sz="4400">
                <a:solidFill>
                  <a:srgbClr val="011993"/>
                </a:solidFill>
                <a:latin typeface="Cambria"/>
                <a:cs typeface="Cambria"/>
              </a:rPr>
              <a:t>ế</a:t>
            </a:r>
            <a:r>
              <a:rPr sz="4400">
                <a:solidFill>
                  <a:srgbClr val="011993"/>
                </a:solidFill>
                <a:latin typeface="Cambria"/>
                <a:cs typeface="Cambria"/>
              </a:rPr>
              <a:t>n</a:t>
            </a:r>
            <a:r>
              <a:rPr lang="en-US" sz="4400">
                <a:solidFill>
                  <a:srgbClr val="011993"/>
                </a:solidFill>
                <a:latin typeface="Cambria"/>
                <a:cs typeface="Cambria"/>
              </a:rPr>
              <a:t> </a:t>
            </a:r>
            <a:r>
              <a:rPr sz="4400">
                <a:solidFill>
                  <a:srgbClr val="011993"/>
                </a:solidFill>
                <a:latin typeface="Cambria"/>
                <a:cs typeface="Cambria"/>
              </a:rPr>
              <a:t>n</a:t>
            </a:r>
            <a:r>
              <a:rPr lang="en-US" sz="4400">
                <a:solidFill>
                  <a:srgbClr val="011993"/>
                </a:solidFill>
                <a:latin typeface="Cambria"/>
                <a:cs typeface="Cambria"/>
              </a:rPr>
              <a:t>ắ</a:t>
            </a:r>
            <a:r>
              <a:rPr sz="4400">
                <a:solidFill>
                  <a:srgbClr val="011993"/>
                </a:solidFill>
                <a:latin typeface="Cambria"/>
                <a:cs typeface="Cambria"/>
              </a:rPr>
              <a:t>ng</a:t>
            </a:r>
            <a:r>
              <a:rPr sz="4400" dirty="0">
                <a:solidFill>
                  <a:srgbClr val="011993"/>
                </a:solidFill>
                <a:latin typeface="Cambria"/>
                <a:cs typeface="Cambria"/>
              </a:rPr>
              <a:t>).</a:t>
            </a:r>
            <a:endParaRPr sz="4400">
              <a:latin typeface="Cambria"/>
              <a:cs typeface="Cambria"/>
            </a:endParaRPr>
          </a:p>
          <a:p>
            <a:pPr marL="514984" marR="186055" indent="-502920">
              <a:lnSpc>
                <a:spcPct val="150000"/>
              </a:lnSpc>
              <a:buSzPct val="123529"/>
              <a:buChar char="•"/>
              <a:tabLst>
                <a:tab pos="514350" algn="l"/>
              </a:tabLst>
            </a:pPr>
            <a:r>
              <a:rPr sz="4400" dirty="0">
                <a:latin typeface="Cambria"/>
                <a:cs typeface="Cambria"/>
              </a:rPr>
              <a:t>Từ 2 câu ca dao trên, </a:t>
            </a:r>
            <a:r>
              <a:rPr sz="4400">
                <a:latin typeface="Cambria"/>
                <a:cs typeface="Cambria"/>
              </a:rPr>
              <a:t>"</a:t>
            </a:r>
            <a:r>
              <a:rPr sz="4400">
                <a:solidFill>
                  <a:srgbClr val="2402EE"/>
                </a:solidFill>
                <a:latin typeface="Cambria"/>
                <a:cs typeface="Cambria"/>
              </a:rPr>
              <a:t>Đ</a:t>
            </a:r>
            <a:r>
              <a:rPr lang="en-US" sz="4400">
                <a:solidFill>
                  <a:srgbClr val="2402EE"/>
                </a:solidFill>
                <a:latin typeface="Cambria"/>
                <a:cs typeface="Cambria"/>
              </a:rPr>
              <a:t>ộ</a:t>
            </a:r>
            <a:r>
              <a:rPr lang="en-US" sz="4400" dirty="0">
                <a:solidFill>
                  <a:srgbClr val="2402EE"/>
                </a:solidFill>
                <a:latin typeface="Cambria"/>
                <a:cs typeface="Cambria"/>
              </a:rPr>
              <a:t> </a:t>
            </a:r>
            <a:r>
              <a:rPr sz="4400">
                <a:solidFill>
                  <a:srgbClr val="2402EE"/>
                </a:solidFill>
                <a:latin typeface="Cambria"/>
                <a:cs typeface="Cambria"/>
              </a:rPr>
              <a:t>cao của chu</a:t>
            </a:r>
            <a:r>
              <a:rPr lang="en-US" sz="4400">
                <a:solidFill>
                  <a:srgbClr val="2402EE"/>
                </a:solidFill>
                <a:latin typeface="Cambria"/>
                <a:cs typeface="Cambria"/>
              </a:rPr>
              <a:t>ồ</a:t>
            </a:r>
            <a:r>
              <a:rPr sz="4400">
                <a:solidFill>
                  <a:srgbClr val="2402EE"/>
                </a:solidFill>
                <a:latin typeface="Cambria"/>
                <a:cs typeface="Cambria"/>
              </a:rPr>
              <a:t>n chu</a:t>
            </a:r>
            <a:r>
              <a:rPr lang="en-US" sz="4400">
                <a:solidFill>
                  <a:srgbClr val="2402EE"/>
                </a:solidFill>
                <a:latin typeface="Cambria"/>
                <a:cs typeface="Cambria"/>
              </a:rPr>
              <a:t>ồ</a:t>
            </a:r>
            <a:r>
              <a:rPr sz="4400">
                <a:solidFill>
                  <a:srgbClr val="2402EE"/>
                </a:solidFill>
                <a:latin typeface="Cambria"/>
                <a:cs typeface="Cambria"/>
              </a:rPr>
              <a:t>n </a:t>
            </a:r>
            <a:r>
              <a:rPr sz="4400" dirty="0">
                <a:solidFill>
                  <a:srgbClr val="2402EE"/>
                </a:solidFill>
                <a:latin typeface="Cambria"/>
                <a:cs typeface="Cambria"/>
              </a:rPr>
              <a:t>khi bay</a:t>
            </a:r>
            <a:r>
              <a:rPr sz="4400" dirty="0">
                <a:latin typeface="Cambria"/>
                <a:cs typeface="Cambria"/>
              </a:rPr>
              <a:t>" (Height) và </a:t>
            </a:r>
            <a:r>
              <a:rPr sz="4400">
                <a:latin typeface="Cambria"/>
                <a:cs typeface="Cambria"/>
              </a:rPr>
              <a:t>"</a:t>
            </a:r>
            <a:r>
              <a:rPr sz="4400">
                <a:solidFill>
                  <a:srgbClr val="2402EE"/>
                </a:solidFill>
                <a:latin typeface="Cambria"/>
                <a:cs typeface="Cambria"/>
              </a:rPr>
              <a:t>Màu</a:t>
            </a:r>
            <a:r>
              <a:rPr lang="en-US" sz="4400">
                <a:solidFill>
                  <a:srgbClr val="2402EE"/>
                </a:solidFill>
                <a:latin typeface="Cambria"/>
                <a:cs typeface="Cambria"/>
              </a:rPr>
              <a:t> </a:t>
            </a:r>
            <a:r>
              <a:rPr sz="4400">
                <a:solidFill>
                  <a:srgbClr val="2402EE"/>
                </a:solidFill>
                <a:latin typeface="Cambria"/>
                <a:cs typeface="Cambria"/>
              </a:rPr>
              <a:t>của </a:t>
            </a:r>
            <a:r>
              <a:rPr sz="4400" dirty="0">
                <a:solidFill>
                  <a:srgbClr val="2402EE"/>
                </a:solidFill>
                <a:latin typeface="Cambria"/>
                <a:cs typeface="Cambria"/>
              </a:rPr>
              <a:t>mây</a:t>
            </a:r>
            <a:r>
              <a:rPr sz="4400" dirty="0">
                <a:latin typeface="Cambria"/>
                <a:cs typeface="Cambria"/>
              </a:rPr>
              <a:t>" (Cloud) là </a:t>
            </a:r>
            <a:r>
              <a:rPr sz="4400">
                <a:latin typeface="Cambria"/>
                <a:cs typeface="Cambria"/>
              </a:rPr>
              <a:t>2 đ</a:t>
            </a:r>
            <a:r>
              <a:rPr lang="en-US" sz="4400">
                <a:latin typeface="Cambria"/>
                <a:cs typeface="Cambria"/>
              </a:rPr>
              <a:t>ố</a:t>
            </a:r>
            <a:r>
              <a:rPr sz="4400">
                <a:latin typeface="Cambria"/>
                <a:cs typeface="Cambria"/>
              </a:rPr>
              <a:t>i </a:t>
            </a:r>
            <a:r>
              <a:rPr sz="4400" dirty="0">
                <a:latin typeface="Cambria"/>
                <a:cs typeface="Cambria"/>
              </a:rPr>
              <a:t>tượng của lớp Antecedent, còn "</a:t>
            </a:r>
            <a:r>
              <a:rPr sz="4400" dirty="0">
                <a:solidFill>
                  <a:srgbClr val="2402EE"/>
                </a:solidFill>
                <a:latin typeface="Cambria"/>
                <a:cs typeface="Cambria"/>
              </a:rPr>
              <a:t>Thời</a:t>
            </a:r>
            <a:endParaRPr sz="4400">
              <a:solidFill>
                <a:srgbClr val="2402EE"/>
              </a:solidFill>
              <a:latin typeface="Cambria"/>
              <a:cs typeface="Cambria"/>
            </a:endParaRPr>
          </a:p>
          <a:p>
            <a:pPr marL="514984">
              <a:lnSpc>
                <a:spcPct val="150000"/>
              </a:lnSpc>
            </a:pPr>
            <a:r>
              <a:rPr sz="4400">
                <a:solidFill>
                  <a:srgbClr val="2402EE"/>
                </a:solidFill>
                <a:latin typeface="Cambria"/>
                <a:cs typeface="Cambria"/>
              </a:rPr>
              <a:t>ti</a:t>
            </a:r>
            <a:r>
              <a:rPr lang="en-US" sz="4400">
                <a:solidFill>
                  <a:srgbClr val="2402EE"/>
                </a:solidFill>
                <a:latin typeface="Cambria"/>
                <a:cs typeface="Cambria"/>
              </a:rPr>
              <a:t>ế</a:t>
            </a:r>
            <a:r>
              <a:rPr sz="4400">
                <a:solidFill>
                  <a:srgbClr val="2402EE"/>
                </a:solidFill>
                <a:latin typeface="Cambria"/>
                <a:cs typeface="Cambria"/>
              </a:rPr>
              <a:t>t</a:t>
            </a:r>
            <a:r>
              <a:rPr sz="4400" dirty="0">
                <a:latin typeface="Cambria"/>
                <a:cs typeface="Cambria"/>
              </a:rPr>
              <a:t>" </a:t>
            </a:r>
            <a:r>
              <a:rPr sz="4400">
                <a:latin typeface="Cambria"/>
                <a:cs typeface="Cambria"/>
              </a:rPr>
              <a:t>(We</a:t>
            </a:r>
            <a:r>
              <a:rPr lang="en-US" sz="4400">
                <a:latin typeface="Cambria"/>
                <a:cs typeface="Cambria"/>
              </a:rPr>
              <a:t>at</a:t>
            </a:r>
            <a:r>
              <a:rPr sz="4400">
                <a:latin typeface="Cambria"/>
                <a:cs typeface="Cambria"/>
              </a:rPr>
              <a:t>her</a:t>
            </a:r>
            <a:r>
              <a:rPr sz="4400" dirty="0">
                <a:latin typeface="Cambria"/>
                <a:cs typeface="Cambria"/>
              </a:rPr>
              <a:t>) </a:t>
            </a:r>
            <a:r>
              <a:rPr sz="4400">
                <a:latin typeface="Cambria"/>
                <a:cs typeface="Cambria"/>
              </a:rPr>
              <a:t>là đ</a:t>
            </a:r>
            <a:r>
              <a:rPr lang="en-US" sz="4400">
                <a:latin typeface="Cambria"/>
                <a:cs typeface="Cambria"/>
              </a:rPr>
              <a:t>ố</a:t>
            </a:r>
            <a:r>
              <a:rPr sz="4400">
                <a:latin typeface="Cambria"/>
                <a:cs typeface="Cambria"/>
              </a:rPr>
              <a:t>i </a:t>
            </a:r>
            <a:r>
              <a:rPr sz="4400" dirty="0">
                <a:latin typeface="Cambria"/>
                <a:cs typeface="Cambria"/>
              </a:rPr>
              <a:t>tượng của lớp Consequent.</a:t>
            </a:r>
            <a:endParaRPr sz="4400">
              <a:latin typeface="Cambria"/>
              <a:cs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22</a:t>
            </a:fld>
            <a:endParaRPr spc="15" dirty="0"/>
          </a:p>
        </p:txBody>
      </p:sp>
      <p:sp>
        <p:nvSpPr>
          <p:cNvPr id="2" name="object 2"/>
          <p:cNvSpPr txBox="1"/>
          <p:nvPr/>
        </p:nvSpPr>
        <p:spPr>
          <a:xfrm>
            <a:off x="1023917" y="2602665"/>
            <a:ext cx="11583035" cy="5275162"/>
          </a:xfrm>
          <a:prstGeom prst="rect">
            <a:avLst/>
          </a:prstGeom>
        </p:spPr>
        <p:txBody>
          <a:bodyPr vert="horz" wrap="square" lIns="0" tIns="17145" rIns="0" bIns="0" rtlCol="0">
            <a:spAutoFit/>
          </a:bodyPr>
          <a:lstStyle/>
          <a:p>
            <a:pPr marL="866775">
              <a:lnSpc>
                <a:spcPts val="4054"/>
              </a:lnSpc>
            </a:pPr>
            <a:r>
              <a:rPr lang="en-US" sz="4000">
                <a:solidFill>
                  <a:srgbClr val="0223B6"/>
                </a:solidFill>
                <a:latin typeface="Cambria"/>
                <a:cs typeface="Cambria"/>
              </a:rPr>
              <a:t>import numpy as np</a:t>
            </a:r>
          </a:p>
          <a:p>
            <a:pPr marL="866775">
              <a:lnSpc>
                <a:spcPts val="4054"/>
              </a:lnSpc>
            </a:pPr>
            <a:r>
              <a:rPr lang="en-US" sz="4000">
                <a:solidFill>
                  <a:srgbClr val="0223B6"/>
                </a:solidFill>
                <a:latin typeface="Cambria"/>
                <a:cs typeface="Cambria"/>
              </a:rPr>
              <a:t>import skfuzzy as fz</a:t>
            </a:r>
          </a:p>
          <a:p>
            <a:pPr marL="866775">
              <a:lnSpc>
                <a:spcPts val="4054"/>
              </a:lnSpc>
            </a:pPr>
            <a:r>
              <a:rPr lang="en-US" sz="4000">
                <a:solidFill>
                  <a:srgbClr val="0223B6"/>
                </a:solidFill>
                <a:latin typeface="Cambria"/>
                <a:cs typeface="Cambria"/>
              </a:rPr>
              <a:t>from skfuzzy import control as ctrl</a:t>
            </a:r>
          </a:p>
          <a:p>
            <a:pPr marL="866775">
              <a:lnSpc>
                <a:spcPts val="4054"/>
              </a:lnSpc>
            </a:pPr>
            <a:endParaRPr lang="en-US" sz="4000">
              <a:solidFill>
                <a:srgbClr val="0223B6"/>
              </a:solidFill>
              <a:latin typeface="Cambria"/>
              <a:cs typeface="Cambria"/>
            </a:endParaRPr>
          </a:p>
          <a:p>
            <a:pPr marL="866775">
              <a:lnSpc>
                <a:spcPts val="4054"/>
              </a:lnSpc>
            </a:pPr>
            <a:r>
              <a:rPr lang="en-US" sz="4000">
                <a:solidFill>
                  <a:srgbClr val="0223B6"/>
                </a:solidFill>
                <a:latin typeface="Cambria"/>
                <a:cs typeface="Cambria"/>
              </a:rPr>
              <a:t>X = np.arange(1,10,0.2) Y = np.arange(0,1.5,0.5)</a:t>
            </a:r>
          </a:p>
          <a:p>
            <a:pPr marL="866775">
              <a:lnSpc>
                <a:spcPts val="4054"/>
              </a:lnSpc>
            </a:pPr>
            <a:r>
              <a:rPr lang="en-US" sz="4000">
                <a:solidFill>
                  <a:srgbClr val="0223B6"/>
                </a:solidFill>
                <a:latin typeface="Cambria"/>
                <a:cs typeface="Cambria"/>
              </a:rPr>
              <a:t>T = np.arange(0,11,0.1)</a:t>
            </a:r>
          </a:p>
          <a:p>
            <a:pPr marL="866775">
              <a:lnSpc>
                <a:spcPts val="4054"/>
              </a:lnSpc>
            </a:pPr>
            <a:endParaRPr lang="en-US" sz="4000">
              <a:solidFill>
                <a:srgbClr val="0223B6"/>
              </a:solidFill>
              <a:latin typeface="Cambria"/>
              <a:cs typeface="Cambria"/>
            </a:endParaRPr>
          </a:p>
          <a:p>
            <a:pPr marL="866775">
              <a:lnSpc>
                <a:spcPts val="4054"/>
              </a:lnSpc>
            </a:pPr>
            <a:r>
              <a:rPr lang="en-US" sz="4000">
                <a:solidFill>
                  <a:srgbClr val="0223B6"/>
                </a:solidFill>
                <a:latin typeface="Cambria"/>
                <a:cs typeface="Cambria"/>
              </a:rPr>
              <a:t>Height = ctrl.Antecedent( X,"Do cao")</a:t>
            </a:r>
          </a:p>
          <a:p>
            <a:pPr marL="866775">
              <a:lnSpc>
                <a:spcPts val="4054"/>
              </a:lnSpc>
            </a:pPr>
            <a:r>
              <a:rPr lang="en-US" sz="4000">
                <a:solidFill>
                  <a:srgbClr val="0223B6"/>
                </a:solidFill>
                <a:latin typeface="Cambria"/>
                <a:cs typeface="Cambria"/>
              </a:rPr>
              <a:t>Cloud = ctrl.Antecedent( Y,"Mau may") </a:t>
            </a:r>
          </a:p>
          <a:p>
            <a:pPr marL="866775">
              <a:lnSpc>
                <a:spcPts val="4054"/>
              </a:lnSpc>
            </a:pPr>
            <a:r>
              <a:rPr lang="en-US" sz="4000">
                <a:solidFill>
                  <a:srgbClr val="0223B6"/>
                </a:solidFill>
                <a:latin typeface="Cambria"/>
                <a:cs typeface="Cambria"/>
              </a:rPr>
              <a:t>Weather = ctrl.Consequent( T, "Thoi tiet")</a:t>
            </a:r>
            <a:endParaRPr sz="4000">
              <a:latin typeface="Cambria"/>
              <a:cs typeface="Cambria"/>
            </a:endParaRPr>
          </a:p>
        </p:txBody>
      </p:sp>
      <p:sp>
        <p:nvSpPr>
          <p:cNvPr id="5" name="object 2"/>
          <p:cNvSpPr txBox="1"/>
          <p:nvPr/>
        </p:nvSpPr>
        <p:spPr>
          <a:xfrm>
            <a:off x="717216" y="1170508"/>
            <a:ext cx="11583035" cy="632866"/>
          </a:xfrm>
          <a:prstGeom prst="rect">
            <a:avLst/>
          </a:prstGeom>
        </p:spPr>
        <p:txBody>
          <a:bodyPr vert="horz" wrap="square" lIns="0" tIns="17145" rIns="0" bIns="0" rtlCol="0">
            <a:spAutoFit/>
          </a:bodyPr>
          <a:lstStyle/>
          <a:p>
            <a:pPr marL="514984" indent="-502920">
              <a:lnSpc>
                <a:spcPts val="4750"/>
              </a:lnSpc>
              <a:spcBef>
                <a:spcPts val="135"/>
              </a:spcBef>
              <a:buSzPct val="123529"/>
              <a:buChar char="•"/>
              <a:tabLst>
                <a:tab pos="515620" algn="l"/>
              </a:tabLst>
            </a:pPr>
            <a:r>
              <a:rPr sz="4800">
                <a:latin typeface="Cambria"/>
                <a:cs typeface="Cambria"/>
              </a:rPr>
              <a:t>Ph</a:t>
            </a:r>
            <a:r>
              <a:rPr lang="en-US" sz="4800">
                <a:latin typeface="Cambria"/>
                <a:cs typeface="Cambria"/>
              </a:rPr>
              <a:t>ầ</a:t>
            </a:r>
            <a:r>
              <a:rPr sz="4800">
                <a:latin typeface="Cambria"/>
                <a:cs typeface="Cambria"/>
              </a:rPr>
              <a:t>n chu</a:t>
            </a:r>
            <a:r>
              <a:rPr lang="en-US" sz="4800">
                <a:latin typeface="Cambria"/>
                <a:cs typeface="Cambria"/>
              </a:rPr>
              <a:t>ẩ</a:t>
            </a:r>
            <a:r>
              <a:rPr sz="4800">
                <a:latin typeface="Cambria"/>
                <a:cs typeface="Cambria"/>
              </a:rPr>
              <a:t>n bị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23</a:t>
            </a:fld>
            <a:endParaRPr spc="15" dirty="0"/>
          </a:p>
        </p:txBody>
      </p:sp>
      <p:sp>
        <p:nvSpPr>
          <p:cNvPr id="2" name="object 2"/>
          <p:cNvSpPr txBox="1"/>
          <p:nvPr/>
        </p:nvSpPr>
        <p:spPr>
          <a:xfrm>
            <a:off x="1023917" y="1295584"/>
            <a:ext cx="117713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dirty="0">
                <a:latin typeface="Cambria"/>
                <a:cs typeface="Cambria"/>
              </a:rPr>
              <a:t>Xây dựng </a:t>
            </a:r>
            <a:r>
              <a:rPr sz="4800">
                <a:latin typeface="Cambria"/>
                <a:cs typeface="Cambria"/>
              </a:rPr>
              <a:t>các </a:t>
            </a:r>
            <a:r>
              <a:rPr lang="vi-VN" sz="4800">
                <a:latin typeface="Cambria"/>
                <a:cs typeface="Cambria"/>
              </a:rPr>
              <a:t>tập </a:t>
            </a:r>
            <a:r>
              <a:rPr sz="4800">
                <a:latin typeface="Cambria"/>
                <a:cs typeface="Cambria"/>
              </a:rPr>
              <a:t>mờ </a:t>
            </a:r>
            <a:r>
              <a:rPr sz="4800" dirty="0">
                <a:latin typeface="Cambria"/>
                <a:cs typeface="Cambria"/>
              </a:rPr>
              <a:t>tương ứng</a:t>
            </a:r>
            <a:endParaRPr sz="4800">
              <a:latin typeface="Cambria"/>
              <a:cs typeface="Cambria"/>
            </a:endParaRPr>
          </a:p>
        </p:txBody>
      </p:sp>
      <p:sp>
        <p:nvSpPr>
          <p:cNvPr id="3" name="object 3"/>
          <p:cNvSpPr txBox="1"/>
          <p:nvPr/>
        </p:nvSpPr>
        <p:spPr>
          <a:xfrm>
            <a:off x="3270250" y="2987675"/>
            <a:ext cx="10287000" cy="5746445"/>
          </a:xfrm>
          <a:prstGeom prst="rect">
            <a:avLst/>
          </a:prstGeom>
        </p:spPr>
        <p:txBody>
          <a:bodyPr vert="horz" wrap="square" lIns="0" tIns="13970" rIns="0" bIns="0" rtlCol="0">
            <a:spAutoFit/>
          </a:bodyPr>
          <a:lstStyle/>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AH = Height["</a:t>
            </a:r>
            <a:r>
              <a:rPr lang="en-US" sz="4000" dirty="0" err="1">
                <a:solidFill>
                  <a:srgbClr val="0223B6"/>
                </a:solidFill>
                <a:latin typeface="Cambria" panose="02040503050406030204" pitchFamily="18" charset="0"/>
                <a:ea typeface="Cambria" panose="02040503050406030204" pitchFamily="18" charset="0"/>
                <a:cs typeface="Cambria"/>
              </a:rPr>
              <a:t>Thap</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fz.gaussmf</a:t>
            </a:r>
            <a:r>
              <a:rPr lang="en-US" sz="4000" dirty="0">
                <a:solidFill>
                  <a:srgbClr val="0223B6"/>
                </a:solidFill>
                <a:latin typeface="Cambria" panose="02040503050406030204" pitchFamily="18" charset="0"/>
                <a:ea typeface="Cambria" panose="02040503050406030204" pitchFamily="18" charset="0"/>
                <a:cs typeface="Cambria"/>
              </a:rPr>
              <a:t>(X,1,2)</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BH = Height["</a:t>
            </a:r>
            <a:r>
              <a:rPr lang="en-US" sz="4000" dirty="0" err="1">
                <a:solidFill>
                  <a:srgbClr val="0223B6"/>
                </a:solidFill>
                <a:latin typeface="Cambria" panose="02040503050406030204" pitchFamily="18" charset="0"/>
                <a:ea typeface="Cambria" panose="02040503050406030204" pitchFamily="18" charset="0"/>
                <a:cs typeface="Cambria"/>
              </a:rPr>
              <a:t>Vua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fz.gbellmf</a:t>
            </a:r>
            <a:r>
              <a:rPr lang="en-US" sz="4000" dirty="0">
                <a:solidFill>
                  <a:srgbClr val="0223B6"/>
                </a:solidFill>
                <a:latin typeface="Cambria" panose="02040503050406030204" pitchFamily="18" charset="0"/>
                <a:ea typeface="Cambria" panose="02040503050406030204" pitchFamily="18" charset="0"/>
                <a:cs typeface="Cambria"/>
              </a:rPr>
              <a:t>(X,1.2,2,5) </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CH = Height["Cao"] = </a:t>
            </a:r>
            <a:r>
              <a:rPr lang="en-US" sz="4000" dirty="0" err="1">
                <a:solidFill>
                  <a:srgbClr val="0223B6"/>
                </a:solidFill>
                <a:latin typeface="Cambria" panose="02040503050406030204" pitchFamily="18" charset="0"/>
                <a:ea typeface="Cambria" panose="02040503050406030204" pitchFamily="18" charset="0"/>
                <a:cs typeface="Cambria"/>
              </a:rPr>
              <a:t>fz.sigmf</a:t>
            </a:r>
            <a:r>
              <a:rPr lang="en-US" sz="4000" dirty="0">
                <a:solidFill>
                  <a:srgbClr val="0223B6"/>
                </a:solidFill>
                <a:latin typeface="Cambria" panose="02040503050406030204" pitchFamily="18" charset="0"/>
                <a:ea typeface="Cambria" panose="02040503050406030204" pitchFamily="18" charset="0"/>
                <a:cs typeface="Cambria"/>
              </a:rPr>
              <a:t>(X,6,2)</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AC = Cloud["Trang"]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(Y,0,0.6)</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BC = Cloud["</a:t>
            </a:r>
            <a:r>
              <a:rPr lang="en-US" sz="4000" dirty="0" err="1">
                <a:solidFill>
                  <a:srgbClr val="0223B6"/>
                </a:solidFill>
                <a:latin typeface="Cambria" panose="02040503050406030204" pitchFamily="18" charset="0"/>
                <a:ea typeface="Cambria" panose="02040503050406030204" pitchFamily="18" charset="0"/>
                <a:cs typeface="Cambria"/>
              </a:rPr>
              <a:t>Xanh</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(Y,0.4,1)</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AW = Weather["</a:t>
            </a:r>
            <a:r>
              <a:rPr lang="en-US" sz="4000" dirty="0" err="1">
                <a:solidFill>
                  <a:srgbClr val="0223B6"/>
                </a:solidFill>
                <a:latin typeface="Cambria" panose="02040503050406030204" pitchFamily="18" charset="0"/>
                <a:ea typeface="Cambria" panose="02040503050406030204" pitchFamily="18" charset="0"/>
                <a:cs typeface="Cambria"/>
              </a:rPr>
              <a:t>Mua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(T,1,4)</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BW = Weather["Ram"] = </a:t>
            </a:r>
            <a:r>
              <a:rPr lang="en-US" sz="4000" dirty="0" err="1">
                <a:solidFill>
                  <a:srgbClr val="0223B6"/>
                </a:solidFill>
                <a:latin typeface="Cambria" panose="02040503050406030204" pitchFamily="18" charset="0"/>
                <a:ea typeface="Cambria" panose="02040503050406030204" pitchFamily="18" charset="0"/>
                <a:cs typeface="Cambria"/>
              </a:rPr>
              <a:t>fz.pimf</a:t>
            </a:r>
            <a:r>
              <a:rPr lang="en-US" sz="4000" dirty="0">
                <a:solidFill>
                  <a:srgbClr val="0223B6"/>
                </a:solidFill>
                <a:latin typeface="Cambria" panose="02040503050406030204" pitchFamily="18" charset="0"/>
                <a:ea typeface="Cambria" panose="02040503050406030204" pitchFamily="18" charset="0"/>
                <a:cs typeface="Cambria"/>
              </a:rPr>
              <a:t>(T,2,5,7,9)</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CW = Weather["Nang"]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(T,6,10)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24</a:t>
            </a:fld>
            <a:endParaRPr spc="15" dirty="0"/>
          </a:p>
        </p:txBody>
      </p:sp>
      <p:sp>
        <p:nvSpPr>
          <p:cNvPr id="2" name="object 2"/>
          <p:cNvSpPr txBox="1"/>
          <p:nvPr/>
        </p:nvSpPr>
        <p:spPr>
          <a:xfrm>
            <a:off x="1023917" y="1295584"/>
            <a:ext cx="117713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dirty="0">
                <a:latin typeface="Cambria"/>
                <a:cs typeface="Cambria"/>
              </a:rPr>
              <a:t>Xây dựng </a:t>
            </a:r>
            <a:r>
              <a:rPr sz="4800">
                <a:latin typeface="Cambria"/>
                <a:cs typeface="Cambria"/>
              </a:rPr>
              <a:t>các </a:t>
            </a:r>
            <a:r>
              <a:rPr lang="vi-VN" sz="4800">
                <a:latin typeface="Cambria"/>
                <a:cs typeface="Cambria"/>
              </a:rPr>
              <a:t>tập </a:t>
            </a:r>
            <a:r>
              <a:rPr sz="4800">
                <a:latin typeface="Cambria"/>
                <a:cs typeface="Cambria"/>
              </a:rPr>
              <a:t>mờ </a:t>
            </a:r>
            <a:r>
              <a:rPr sz="4800" dirty="0">
                <a:latin typeface="Cambria"/>
                <a:cs typeface="Cambria"/>
              </a:rPr>
              <a:t>tương ứng</a:t>
            </a:r>
            <a:endParaRPr sz="4800">
              <a:latin typeface="Cambria"/>
              <a:cs typeface="Cambria"/>
            </a:endParaRPr>
          </a:p>
        </p:txBody>
      </p:sp>
      <p:sp>
        <p:nvSpPr>
          <p:cNvPr id="3" name="object 3"/>
          <p:cNvSpPr txBox="1"/>
          <p:nvPr/>
        </p:nvSpPr>
        <p:spPr>
          <a:xfrm>
            <a:off x="3270250" y="2987675"/>
            <a:ext cx="10287000" cy="5746445"/>
          </a:xfrm>
          <a:prstGeom prst="rect">
            <a:avLst/>
          </a:prstGeom>
        </p:spPr>
        <p:txBody>
          <a:bodyPr vert="horz" wrap="square" lIns="0" tIns="13970" rIns="0" bIns="0" rtlCol="0">
            <a:spAutoFit/>
          </a:bodyPr>
          <a:lstStyle/>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AH = Height["</a:t>
            </a:r>
            <a:r>
              <a:rPr lang="en-US" sz="4000" dirty="0" err="1">
                <a:solidFill>
                  <a:srgbClr val="0223B6"/>
                </a:solidFill>
                <a:latin typeface="Cambria" panose="02040503050406030204" pitchFamily="18" charset="0"/>
                <a:ea typeface="Cambria" panose="02040503050406030204" pitchFamily="18" charset="0"/>
                <a:cs typeface="Cambria"/>
              </a:rPr>
              <a:t>Thap</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fz.gaussmf</a:t>
            </a:r>
            <a:r>
              <a:rPr lang="en-US" sz="4000" dirty="0">
                <a:solidFill>
                  <a:srgbClr val="0223B6"/>
                </a:solidFill>
                <a:latin typeface="Cambria" panose="02040503050406030204" pitchFamily="18" charset="0"/>
                <a:ea typeface="Cambria" panose="02040503050406030204" pitchFamily="18" charset="0"/>
                <a:cs typeface="Cambria"/>
              </a:rPr>
              <a:t>(X,1,2)</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BH = Height["</a:t>
            </a:r>
            <a:r>
              <a:rPr lang="en-US" sz="4000" dirty="0" err="1">
                <a:solidFill>
                  <a:srgbClr val="0223B6"/>
                </a:solidFill>
                <a:latin typeface="Cambria" panose="02040503050406030204" pitchFamily="18" charset="0"/>
                <a:ea typeface="Cambria" panose="02040503050406030204" pitchFamily="18" charset="0"/>
                <a:cs typeface="Cambria"/>
              </a:rPr>
              <a:t>Vua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fz.gbellmf</a:t>
            </a:r>
            <a:r>
              <a:rPr lang="en-US" sz="4000" dirty="0">
                <a:solidFill>
                  <a:srgbClr val="0223B6"/>
                </a:solidFill>
                <a:latin typeface="Cambria" panose="02040503050406030204" pitchFamily="18" charset="0"/>
                <a:ea typeface="Cambria" panose="02040503050406030204" pitchFamily="18" charset="0"/>
                <a:cs typeface="Cambria"/>
              </a:rPr>
              <a:t>(X,1.2,2,5) </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CH = Height["Cao"] = </a:t>
            </a:r>
            <a:r>
              <a:rPr lang="en-US" sz="4000" dirty="0" err="1">
                <a:solidFill>
                  <a:srgbClr val="0223B6"/>
                </a:solidFill>
                <a:latin typeface="Cambria" panose="02040503050406030204" pitchFamily="18" charset="0"/>
                <a:ea typeface="Cambria" panose="02040503050406030204" pitchFamily="18" charset="0"/>
                <a:cs typeface="Cambria"/>
              </a:rPr>
              <a:t>fz.sigmf</a:t>
            </a:r>
            <a:r>
              <a:rPr lang="en-US" sz="4000" dirty="0">
                <a:solidFill>
                  <a:srgbClr val="0223B6"/>
                </a:solidFill>
                <a:latin typeface="Cambria" panose="02040503050406030204" pitchFamily="18" charset="0"/>
                <a:ea typeface="Cambria" panose="02040503050406030204" pitchFamily="18" charset="0"/>
                <a:cs typeface="Cambria"/>
              </a:rPr>
              <a:t>(X,6,2)</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AC = Cloud["Trang"]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(Y,0,0.6)</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BC = Cloud["</a:t>
            </a:r>
            <a:r>
              <a:rPr lang="en-US" sz="4000" dirty="0" err="1">
                <a:solidFill>
                  <a:srgbClr val="0223B6"/>
                </a:solidFill>
                <a:latin typeface="Cambria" panose="02040503050406030204" pitchFamily="18" charset="0"/>
                <a:ea typeface="Cambria" panose="02040503050406030204" pitchFamily="18" charset="0"/>
                <a:cs typeface="Cambria"/>
              </a:rPr>
              <a:t>Xanh</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(Y,0.4,1)</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AW = Weather["</a:t>
            </a:r>
            <a:r>
              <a:rPr lang="en-US" sz="4000" dirty="0" err="1">
                <a:solidFill>
                  <a:srgbClr val="0223B6"/>
                </a:solidFill>
                <a:latin typeface="Cambria" panose="02040503050406030204" pitchFamily="18" charset="0"/>
                <a:ea typeface="Cambria" panose="02040503050406030204" pitchFamily="18" charset="0"/>
                <a:cs typeface="Cambria"/>
              </a:rPr>
              <a:t>Mua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(T,1,4)</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BW = Weather["Ram"] = </a:t>
            </a:r>
            <a:r>
              <a:rPr lang="en-US" sz="4000" dirty="0" err="1">
                <a:solidFill>
                  <a:srgbClr val="0223B6"/>
                </a:solidFill>
                <a:latin typeface="Cambria" panose="02040503050406030204" pitchFamily="18" charset="0"/>
                <a:ea typeface="Cambria" panose="02040503050406030204" pitchFamily="18" charset="0"/>
                <a:cs typeface="Cambria"/>
              </a:rPr>
              <a:t>fz.pimf</a:t>
            </a:r>
            <a:r>
              <a:rPr lang="en-US" sz="4000" dirty="0">
                <a:solidFill>
                  <a:srgbClr val="0223B6"/>
                </a:solidFill>
                <a:latin typeface="Cambria" panose="02040503050406030204" pitchFamily="18" charset="0"/>
                <a:ea typeface="Cambria" panose="02040503050406030204" pitchFamily="18" charset="0"/>
                <a:cs typeface="Cambria"/>
              </a:rPr>
              <a:t>(T,2,5,7,9)</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CW = Weather["Nang"]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(T,6,10)</a:t>
            </a:r>
          </a:p>
        </p:txBody>
      </p:sp>
    </p:spTree>
    <p:extLst>
      <p:ext uri="{BB962C8B-B14F-4D97-AF65-F5344CB8AC3E}">
        <p14:creationId xmlns:p14="http://schemas.microsoft.com/office/powerpoint/2010/main" val="822840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25</a:t>
            </a:fld>
            <a:endParaRPr spc="15" dirty="0"/>
          </a:p>
        </p:txBody>
      </p:sp>
      <p:sp>
        <p:nvSpPr>
          <p:cNvPr id="2" name="object 2"/>
          <p:cNvSpPr txBox="1"/>
          <p:nvPr/>
        </p:nvSpPr>
        <p:spPr>
          <a:xfrm>
            <a:off x="1023917" y="1295584"/>
            <a:ext cx="117713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dirty="0">
                <a:latin typeface="Cambria"/>
                <a:cs typeface="Cambria"/>
              </a:rPr>
              <a:t>Xây dựng </a:t>
            </a:r>
            <a:r>
              <a:rPr sz="4800">
                <a:latin typeface="Cambria"/>
                <a:cs typeface="Cambria"/>
              </a:rPr>
              <a:t>các </a:t>
            </a:r>
            <a:r>
              <a:rPr lang="vi-VN" sz="4800">
                <a:latin typeface="Cambria"/>
                <a:cs typeface="Cambria"/>
              </a:rPr>
              <a:t>tập </a:t>
            </a:r>
            <a:r>
              <a:rPr sz="4800">
                <a:latin typeface="Cambria"/>
                <a:cs typeface="Cambria"/>
              </a:rPr>
              <a:t>mờ </a:t>
            </a:r>
            <a:r>
              <a:rPr sz="4800" dirty="0">
                <a:latin typeface="Cambria"/>
                <a:cs typeface="Cambria"/>
              </a:rPr>
              <a:t>tương ứng</a:t>
            </a:r>
            <a:endParaRPr sz="4800">
              <a:latin typeface="Cambria"/>
              <a:cs typeface="Cambria"/>
            </a:endParaRPr>
          </a:p>
        </p:txBody>
      </p:sp>
      <p:sp>
        <p:nvSpPr>
          <p:cNvPr id="3" name="object 3"/>
          <p:cNvSpPr txBox="1"/>
          <p:nvPr/>
        </p:nvSpPr>
        <p:spPr>
          <a:xfrm>
            <a:off x="3270250" y="2987675"/>
            <a:ext cx="10287000" cy="5746445"/>
          </a:xfrm>
          <a:prstGeom prst="rect">
            <a:avLst/>
          </a:prstGeom>
        </p:spPr>
        <p:txBody>
          <a:bodyPr vert="horz" wrap="square" lIns="0" tIns="13970" rIns="0" bIns="0" rtlCol="0">
            <a:spAutoFit/>
          </a:bodyPr>
          <a:lstStyle/>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AH = Height["</a:t>
            </a:r>
            <a:r>
              <a:rPr lang="en-US" sz="4000" dirty="0" err="1">
                <a:solidFill>
                  <a:srgbClr val="0223B6"/>
                </a:solidFill>
                <a:latin typeface="Cambria" panose="02040503050406030204" pitchFamily="18" charset="0"/>
                <a:ea typeface="Cambria" panose="02040503050406030204" pitchFamily="18" charset="0"/>
                <a:cs typeface="Cambria"/>
              </a:rPr>
              <a:t>Thap</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fz.gaussmf</a:t>
            </a:r>
            <a:r>
              <a:rPr lang="en-US" sz="4000" dirty="0">
                <a:solidFill>
                  <a:srgbClr val="0223B6"/>
                </a:solidFill>
                <a:latin typeface="Cambria" panose="02040503050406030204" pitchFamily="18" charset="0"/>
                <a:ea typeface="Cambria" panose="02040503050406030204" pitchFamily="18" charset="0"/>
                <a:cs typeface="Cambria"/>
              </a:rPr>
              <a:t>(X,1,2)</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BH = Height["</a:t>
            </a:r>
            <a:r>
              <a:rPr lang="en-US" sz="4000" dirty="0" err="1">
                <a:solidFill>
                  <a:srgbClr val="0223B6"/>
                </a:solidFill>
                <a:latin typeface="Cambria" panose="02040503050406030204" pitchFamily="18" charset="0"/>
                <a:ea typeface="Cambria" panose="02040503050406030204" pitchFamily="18" charset="0"/>
                <a:cs typeface="Cambria"/>
              </a:rPr>
              <a:t>Vua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fz.gbellmf</a:t>
            </a:r>
            <a:r>
              <a:rPr lang="en-US" sz="4000" dirty="0">
                <a:solidFill>
                  <a:srgbClr val="0223B6"/>
                </a:solidFill>
                <a:latin typeface="Cambria" panose="02040503050406030204" pitchFamily="18" charset="0"/>
                <a:ea typeface="Cambria" panose="02040503050406030204" pitchFamily="18" charset="0"/>
                <a:cs typeface="Cambria"/>
              </a:rPr>
              <a:t>(X,1.2,2,5) </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CH = Height["Cao"] = </a:t>
            </a:r>
            <a:r>
              <a:rPr lang="en-US" sz="4000" dirty="0" err="1">
                <a:solidFill>
                  <a:srgbClr val="0223B6"/>
                </a:solidFill>
                <a:latin typeface="Cambria" panose="02040503050406030204" pitchFamily="18" charset="0"/>
                <a:ea typeface="Cambria" panose="02040503050406030204" pitchFamily="18" charset="0"/>
                <a:cs typeface="Cambria"/>
              </a:rPr>
              <a:t>fz.sigmf</a:t>
            </a:r>
            <a:r>
              <a:rPr lang="en-US" sz="4000" dirty="0">
                <a:solidFill>
                  <a:srgbClr val="0223B6"/>
                </a:solidFill>
                <a:latin typeface="Cambria" panose="02040503050406030204" pitchFamily="18" charset="0"/>
                <a:ea typeface="Cambria" panose="02040503050406030204" pitchFamily="18" charset="0"/>
                <a:cs typeface="Cambria"/>
              </a:rPr>
              <a:t>(X,6,2)</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AC = Cloud["Trang"]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(Y,0,0.6)</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BC = Cloud["</a:t>
            </a:r>
            <a:r>
              <a:rPr lang="en-US" sz="4000" dirty="0" err="1">
                <a:solidFill>
                  <a:srgbClr val="0223B6"/>
                </a:solidFill>
                <a:latin typeface="Cambria" panose="02040503050406030204" pitchFamily="18" charset="0"/>
                <a:ea typeface="Cambria" panose="02040503050406030204" pitchFamily="18" charset="0"/>
                <a:cs typeface="Cambria"/>
              </a:rPr>
              <a:t>Xanh</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(Y,0.4,1)</a:t>
            </a:r>
          </a:p>
          <a:p>
            <a:pPr marL="12700">
              <a:lnSpc>
                <a:spcPts val="4405"/>
              </a:lnSpc>
              <a:spcBef>
                <a:spcPts val="110"/>
              </a:spcBef>
              <a:tabLst>
                <a:tab pos="863600" algn="l"/>
                <a:tab pos="1430655" algn="l"/>
                <a:tab pos="5685790" algn="l"/>
                <a:tab pos="6253480" algn="l"/>
              </a:tabLst>
            </a:pPr>
            <a:endParaRPr lang="en-US" sz="4000" dirty="0">
              <a:solidFill>
                <a:srgbClr val="0223B6"/>
              </a:solidFill>
              <a:latin typeface="Cambria" panose="02040503050406030204" pitchFamily="18" charset="0"/>
              <a:ea typeface="Cambria" panose="02040503050406030204" pitchFamily="18" charset="0"/>
              <a:cs typeface="Cambria"/>
            </a:endParaRP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AW = Weather["</a:t>
            </a:r>
            <a:r>
              <a:rPr lang="en-US" sz="4000" dirty="0" err="1">
                <a:solidFill>
                  <a:srgbClr val="0223B6"/>
                </a:solidFill>
                <a:latin typeface="Cambria" panose="02040503050406030204" pitchFamily="18" charset="0"/>
                <a:ea typeface="Cambria" panose="02040503050406030204" pitchFamily="18" charset="0"/>
                <a:cs typeface="Cambria"/>
              </a:rPr>
              <a:t>Mua</a:t>
            </a:r>
            <a:r>
              <a:rPr lang="en-US" sz="4000" dirty="0">
                <a:solidFill>
                  <a:srgbClr val="0223B6"/>
                </a:solidFill>
                <a:latin typeface="Cambria" panose="02040503050406030204" pitchFamily="18" charset="0"/>
                <a:ea typeface="Cambria" panose="02040503050406030204" pitchFamily="18" charset="0"/>
                <a:cs typeface="Cambria"/>
              </a:rPr>
              <a:t>"] = </a:t>
            </a:r>
            <a:r>
              <a:rPr lang="en-US" sz="4000" dirty="0" err="1">
                <a:solidFill>
                  <a:srgbClr val="0223B6"/>
                </a:solidFill>
                <a:latin typeface="Cambria" panose="02040503050406030204" pitchFamily="18" charset="0"/>
                <a:ea typeface="Cambria" panose="02040503050406030204" pitchFamily="18" charset="0"/>
                <a:cs typeface="Cambria"/>
              </a:rPr>
              <a:t>fz.zmf</a:t>
            </a:r>
            <a:r>
              <a:rPr lang="en-US" sz="4000" dirty="0">
                <a:solidFill>
                  <a:srgbClr val="0223B6"/>
                </a:solidFill>
                <a:latin typeface="Cambria" panose="02040503050406030204" pitchFamily="18" charset="0"/>
                <a:ea typeface="Cambria" panose="02040503050406030204" pitchFamily="18" charset="0"/>
                <a:cs typeface="Cambria"/>
              </a:rPr>
              <a:t>(T,1,4)</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BW = Weather["Ram"] = </a:t>
            </a:r>
            <a:r>
              <a:rPr lang="en-US" sz="4000" dirty="0" err="1">
                <a:solidFill>
                  <a:srgbClr val="0223B6"/>
                </a:solidFill>
                <a:latin typeface="Cambria" panose="02040503050406030204" pitchFamily="18" charset="0"/>
                <a:ea typeface="Cambria" panose="02040503050406030204" pitchFamily="18" charset="0"/>
                <a:cs typeface="Cambria"/>
              </a:rPr>
              <a:t>fz.pimf</a:t>
            </a:r>
            <a:r>
              <a:rPr lang="en-US" sz="4000" dirty="0">
                <a:solidFill>
                  <a:srgbClr val="0223B6"/>
                </a:solidFill>
                <a:latin typeface="Cambria" panose="02040503050406030204" pitchFamily="18" charset="0"/>
                <a:ea typeface="Cambria" panose="02040503050406030204" pitchFamily="18" charset="0"/>
                <a:cs typeface="Cambria"/>
              </a:rPr>
              <a:t>(T,2,5,7,9)</a:t>
            </a:r>
          </a:p>
          <a:p>
            <a:pPr marL="12700">
              <a:lnSpc>
                <a:spcPts val="4405"/>
              </a:lnSpc>
              <a:spcBef>
                <a:spcPts val="110"/>
              </a:spcBef>
              <a:tabLst>
                <a:tab pos="863600" algn="l"/>
                <a:tab pos="1430655" algn="l"/>
                <a:tab pos="5685790" algn="l"/>
                <a:tab pos="6253480" algn="l"/>
              </a:tabLst>
            </a:pPr>
            <a:r>
              <a:rPr lang="en-US" sz="4000" dirty="0">
                <a:solidFill>
                  <a:srgbClr val="0223B6"/>
                </a:solidFill>
                <a:latin typeface="Cambria" panose="02040503050406030204" pitchFamily="18" charset="0"/>
                <a:ea typeface="Cambria" panose="02040503050406030204" pitchFamily="18" charset="0"/>
                <a:cs typeface="Cambria"/>
              </a:rPr>
              <a:t>CW = Weather["Nang"]  = </a:t>
            </a:r>
            <a:r>
              <a:rPr lang="en-US" sz="4000" dirty="0" err="1">
                <a:solidFill>
                  <a:srgbClr val="0223B6"/>
                </a:solidFill>
                <a:latin typeface="Cambria" panose="02040503050406030204" pitchFamily="18" charset="0"/>
                <a:ea typeface="Cambria" panose="02040503050406030204" pitchFamily="18" charset="0"/>
                <a:cs typeface="Cambria"/>
              </a:rPr>
              <a:t>fz.smf</a:t>
            </a:r>
            <a:r>
              <a:rPr lang="en-US" sz="4000" dirty="0">
                <a:solidFill>
                  <a:srgbClr val="0223B6"/>
                </a:solidFill>
                <a:latin typeface="Cambria" panose="02040503050406030204" pitchFamily="18" charset="0"/>
                <a:ea typeface="Cambria" panose="02040503050406030204" pitchFamily="18" charset="0"/>
                <a:cs typeface="Cambria"/>
              </a:rPr>
              <a:t>(T,6,10)</a:t>
            </a:r>
          </a:p>
        </p:txBody>
      </p:sp>
    </p:spTree>
    <p:extLst>
      <p:ext uri="{BB962C8B-B14F-4D97-AF65-F5344CB8AC3E}">
        <p14:creationId xmlns:p14="http://schemas.microsoft.com/office/powerpoint/2010/main" val="341806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26</a:t>
            </a:fld>
            <a:endParaRPr spc="15" dirty="0"/>
          </a:p>
        </p:txBody>
      </p:sp>
      <p:sp>
        <p:nvSpPr>
          <p:cNvPr id="2" name="object 2"/>
          <p:cNvSpPr txBox="1"/>
          <p:nvPr/>
        </p:nvSpPr>
        <p:spPr>
          <a:xfrm>
            <a:off x="2203450" y="3063875"/>
            <a:ext cx="14097000" cy="5762475"/>
          </a:xfrm>
          <a:prstGeom prst="rect">
            <a:avLst/>
          </a:prstGeom>
        </p:spPr>
        <p:txBody>
          <a:bodyPr vert="horz" wrap="square" lIns="0" tIns="17145" rIns="0" bIns="0" rtlCol="0">
            <a:spAutoFit/>
          </a:bodyPr>
          <a:lstStyle/>
          <a:p>
            <a:pPr marL="306705" marR="5080">
              <a:lnSpc>
                <a:spcPts val="4370"/>
              </a:lnSpc>
              <a:spcBef>
                <a:spcPts val="600"/>
              </a:spcBef>
              <a:tabLst>
                <a:tab pos="1157605" algn="l"/>
                <a:tab pos="1724660" algn="l"/>
              </a:tabLst>
            </a:pPr>
            <a:r>
              <a:rPr sz="4000" spc="60">
                <a:solidFill>
                  <a:srgbClr val="0223B6"/>
                </a:solidFill>
                <a:latin typeface="Cambria"/>
                <a:cs typeface="Cambria"/>
              </a:rPr>
              <a:t>R1</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ctrl.Rule(Height["</a:t>
            </a:r>
            <a:r>
              <a:rPr sz="4000" spc="555">
                <a:solidFill>
                  <a:srgbClr val="0223B6"/>
                </a:solidFill>
                <a:latin typeface="Cambria"/>
                <a:cs typeface="Cambria"/>
              </a:rPr>
              <a:t>Thap"],</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Mua"])</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R2</a:t>
            </a:r>
            <a:r>
              <a:rPr sz="4000" dirty="0">
                <a:solidFill>
                  <a:srgbClr val="0223B6"/>
                </a:solidFill>
                <a:latin typeface="Cambria"/>
                <a:cs typeface="Cambria"/>
              </a:rPr>
              <a:t>	</a:t>
            </a:r>
            <a:r>
              <a:rPr sz="4000" spc="185" dirty="0">
                <a:solidFill>
                  <a:srgbClr val="0223B6"/>
                </a:solidFill>
                <a:latin typeface="Cambria"/>
                <a:cs typeface="Cambria"/>
              </a:rPr>
              <a:t>=</a:t>
            </a:r>
            <a:r>
              <a:rPr sz="4000" dirty="0">
                <a:solidFill>
                  <a:srgbClr val="0223B6"/>
                </a:solidFill>
                <a:latin typeface="Cambria"/>
                <a:cs typeface="Cambria"/>
              </a:rPr>
              <a:t>	</a:t>
            </a:r>
            <a:r>
              <a:rPr sz="4000" spc="565" dirty="0">
                <a:solidFill>
                  <a:srgbClr val="0223B6"/>
                </a:solidFill>
                <a:latin typeface="Cambria"/>
                <a:cs typeface="Cambria"/>
              </a:rPr>
              <a:t>ctrl.Rule(Height["</a:t>
            </a:r>
            <a:r>
              <a:rPr sz="4000" spc="565">
                <a:solidFill>
                  <a:srgbClr val="0223B6"/>
                </a:solidFill>
                <a:latin typeface="Cambria"/>
                <a:cs typeface="Cambria"/>
              </a:rPr>
              <a:t>Cao"],</a:t>
            </a:r>
            <a:r>
              <a:rPr lang="en-US" sz="4000" spc="565">
                <a:solidFill>
                  <a:srgbClr val="0223B6"/>
                </a:solidFill>
                <a:latin typeface="Cambria"/>
                <a:cs typeface="Cambria"/>
              </a:rPr>
              <a:t> </a:t>
            </a:r>
            <a:r>
              <a:rPr sz="4000" spc="565">
                <a:solidFill>
                  <a:srgbClr val="0223B6"/>
                </a:solidFill>
                <a:latin typeface="Cambria"/>
                <a:cs typeface="Cambria"/>
              </a:rPr>
              <a:t>We</a:t>
            </a:r>
            <a:r>
              <a:rPr lang="en-US" sz="4000" spc="565">
                <a:solidFill>
                  <a:srgbClr val="0223B6"/>
                </a:solidFill>
                <a:latin typeface="Cambria"/>
                <a:cs typeface="Cambria"/>
              </a:rPr>
              <a:t>at</a:t>
            </a:r>
            <a:r>
              <a:rPr sz="4000" spc="565">
                <a:solidFill>
                  <a:srgbClr val="0223B6"/>
                </a:solidFill>
                <a:latin typeface="Cambria"/>
                <a:cs typeface="Cambria"/>
              </a:rPr>
              <a:t>her</a:t>
            </a:r>
            <a:r>
              <a:rPr sz="4000" spc="565" dirty="0">
                <a:solidFill>
                  <a:srgbClr val="0223B6"/>
                </a:solidFill>
                <a:latin typeface="Cambria"/>
                <a:cs typeface="Cambria"/>
              </a:rPr>
              <a:t>["</a:t>
            </a:r>
            <a:r>
              <a:rPr sz="4000" spc="565">
                <a:solidFill>
                  <a:srgbClr val="0223B6"/>
                </a:solidFill>
                <a:latin typeface="Cambria"/>
                <a:cs typeface="Cambria"/>
              </a:rPr>
              <a:t>Nang"])</a:t>
            </a:r>
            <a:r>
              <a:rPr lang="en-US" sz="4000" spc="56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R3</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ctrl.Rule(Height["</a:t>
            </a:r>
            <a:r>
              <a:rPr sz="4000" spc="555">
                <a:solidFill>
                  <a:srgbClr val="0223B6"/>
                </a:solidFill>
                <a:latin typeface="Cambria"/>
                <a:cs typeface="Cambria"/>
              </a:rPr>
              <a:t>Vua"],</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Ram"])</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R4</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ctrl.Rule(Cloud["</a:t>
            </a:r>
            <a:r>
              <a:rPr sz="4000" spc="555">
                <a:solidFill>
                  <a:srgbClr val="0223B6"/>
                </a:solidFill>
                <a:latin typeface="Cambria"/>
                <a:cs typeface="Cambria"/>
              </a:rPr>
              <a:t>Trang"],</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a:t>
            </a:r>
            <a:r>
              <a:rPr sz="4000" spc="555">
                <a:solidFill>
                  <a:srgbClr val="0223B6"/>
                </a:solidFill>
                <a:latin typeface="Cambria"/>
                <a:cs typeface="Cambria"/>
              </a:rPr>
              <a:t>Mua"])</a:t>
            </a:r>
            <a:r>
              <a:rPr lang="en-US" sz="4000" spc="555">
                <a:solidFill>
                  <a:srgbClr val="0223B6"/>
                </a:solidFill>
                <a:latin typeface="Cambria"/>
                <a:cs typeface="Cambria"/>
              </a:rPr>
              <a:t> </a:t>
            </a:r>
          </a:p>
          <a:p>
            <a:pPr marL="306705" marR="5080">
              <a:lnSpc>
                <a:spcPts val="4370"/>
              </a:lnSpc>
              <a:spcBef>
                <a:spcPts val="600"/>
              </a:spcBef>
              <a:tabLst>
                <a:tab pos="1157605" algn="l"/>
                <a:tab pos="1724660" algn="l"/>
              </a:tabLst>
            </a:pPr>
            <a:r>
              <a:rPr sz="4000" spc="60">
                <a:solidFill>
                  <a:srgbClr val="0223B6"/>
                </a:solidFill>
                <a:latin typeface="Cambria"/>
                <a:cs typeface="Cambria"/>
              </a:rPr>
              <a:t>R5</a:t>
            </a:r>
            <a:r>
              <a:rPr sz="4000" spc="60" dirty="0">
                <a:solidFill>
                  <a:srgbClr val="0223B6"/>
                </a:solidFill>
                <a:latin typeface="Cambria"/>
                <a:cs typeface="Cambria"/>
              </a:rPr>
              <a:t>	</a:t>
            </a:r>
            <a:r>
              <a:rPr sz="4000" spc="185" dirty="0">
                <a:solidFill>
                  <a:srgbClr val="0223B6"/>
                </a:solidFill>
                <a:latin typeface="Cambria"/>
                <a:cs typeface="Cambria"/>
              </a:rPr>
              <a:t>=	</a:t>
            </a:r>
            <a:r>
              <a:rPr sz="4000" spc="555" dirty="0">
                <a:solidFill>
                  <a:srgbClr val="0223B6"/>
                </a:solidFill>
                <a:latin typeface="Cambria"/>
                <a:cs typeface="Cambria"/>
              </a:rPr>
              <a:t>ctrl.Rule(Cloud["</a:t>
            </a:r>
            <a:r>
              <a:rPr sz="4000" spc="555">
                <a:solidFill>
                  <a:srgbClr val="0223B6"/>
                </a:solidFill>
                <a:latin typeface="Cambria"/>
                <a:cs typeface="Cambria"/>
              </a:rPr>
              <a:t>Xanh"],</a:t>
            </a:r>
            <a:r>
              <a:rPr lang="en-US" sz="4000" spc="555">
                <a:solidFill>
                  <a:srgbClr val="0223B6"/>
                </a:solidFill>
                <a:latin typeface="Cambria"/>
                <a:cs typeface="Cambria"/>
              </a:rPr>
              <a:t> </a:t>
            </a:r>
            <a:r>
              <a:rPr sz="4000" spc="555">
                <a:solidFill>
                  <a:srgbClr val="0223B6"/>
                </a:solidFill>
                <a:latin typeface="Cambria"/>
                <a:cs typeface="Cambria"/>
              </a:rPr>
              <a:t>We</a:t>
            </a:r>
            <a:r>
              <a:rPr lang="en-US" sz="4000" spc="555">
                <a:solidFill>
                  <a:srgbClr val="0223B6"/>
                </a:solidFill>
                <a:latin typeface="Cambria"/>
                <a:cs typeface="Cambria"/>
              </a:rPr>
              <a:t>at</a:t>
            </a:r>
            <a:r>
              <a:rPr sz="4000" spc="555">
                <a:solidFill>
                  <a:srgbClr val="0223B6"/>
                </a:solidFill>
                <a:latin typeface="Cambria"/>
                <a:cs typeface="Cambria"/>
              </a:rPr>
              <a:t>her</a:t>
            </a:r>
            <a:r>
              <a:rPr sz="4000" spc="555" dirty="0">
                <a:solidFill>
                  <a:srgbClr val="0223B6"/>
                </a:solidFill>
                <a:latin typeface="Cambria"/>
                <a:cs typeface="Cambria"/>
              </a:rPr>
              <a:t>["Nang"])</a:t>
            </a:r>
            <a:endParaRPr sz="4000">
              <a:latin typeface="Cambria"/>
              <a:cs typeface="Cambria"/>
            </a:endParaRPr>
          </a:p>
          <a:p>
            <a:pPr>
              <a:lnSpc>
                <a:spcPct val="100000"/>
              </a:lnSpc>
              <a:spcBef>
                <a:spcPts val="600"/>
              </a:spcBef>
            </a:pPr>
            <a:endParaRPr sz="4000">
              <a:latin typeface="Cambria"/>
              <a:cs typeface="Cambria"/>
            </a:endParaRPr>
          </a:p>
          <a:p>
            <a:pPr marL="306705">
              <a:lnSpc>
                <a:spcPts val="4405"/>
              </a:lnSpc>
              <a:spcBef>
                <a:spcPts val="600"/>
              </a:spcBef>
              <a:tabLst>
                <a:tab pos="2008505" algn="l"/>
                <a:tab pos="2576195" algn="l"/>
              </a:tabLst>
            </a:pPr>
            <a:r>
              <a:rPr sz="4000" spc="484" dirty="0">
                <a:solidFill>
                  <a:srgbClr val="0223B6"/>
                </a:solidFill>
                <a:latin typeface="Cambria"/>
                <a:cs typeface="Cambria"/>
              </a:rPr>
              <a:t>Rules	</a:t>
            </a:r>
            <a:r>
              <a:rPr sz="4000" spc="185" dirty="0">
                <a:solidFill>
                  <a:srgbClr val="0223B6"/>
                </a:solidFill>
                <a:latin typeface="Cambria"/>
                <a:cs typeface="Cambria"/>
              </a:rPr>
              <a:t>=	</a:t>
            </a:r>
            <a:r>
              <a:rPr sz="4000" spc="520" dirty="0">
                <a:solidFill>
                  <a:srgbClr val="0223B6"/>
                </a:solidFill>
                <a:latin typeface="Cambria"/>
                <a:cs typeface="Cambria"/>
              </a:rPr>
              <a:t>[</a:t>
            </a:r>
            <a:r>
              <a:rPr sz="4000" spc="520">
                <a:solidFill>
                  <a:srgbClr val="0223B6"/>
                </a:solidFill>
                <a:latin typeface="Cambria"/>
                <a:cs typeface="Cambria"/>
              </a:rPr>
              <a:t>R1,</a:t>
            </a:r>
            <a:r>
              <a:rPr lang="en-US" sz="4000" spc="520">
                <a:solidFill>
                  <a:srgbClr val="0223B6"/>
                </a:solidFill>
                <a:latin typeface="Cambria"/>
                <a:cs typeface="Cambria"/>
              </a:rPr>
              <a:t> </a:t>
            </a:r>
            <a:r>
              <a:rPr sz="4000" spc="520">
                <a:solidFill>
                  <a:srgbClr val="0223B6"/>
                </a:solidFill>
                <a:latin typeface="Cambria"/>
                <a:cs typeface="Cambria"/>
              </a:rPr>
              <a:t>R2,</a:t>
            </a:r>
            <a:r>
              <a:rPr lang="en-US" sz="4000" spc="520">
                <a:solidFill>
                  <a:srgbClr val="0223B6"/>
                </a:solidFill>
                <a:latin typeface="Cambria"/>
                <a:cs typeface="Cambria"/>
              </a:rPr>
              <a:t> </a:t>
            </a:r>
            <a:r>
              <a:rPr sz="4000" spc="520">
                <a:solidFill>
                  <a:srgbClr val="0223B6"/>
                </a:solidFill>
                <a:latin typeface="Cambria"/>
                <a:cs typeface="Cambria"/>
              </a:rPr>
              <a:t>R3,</a:t>
            </a:r>
            <a:r>
              <a:rPr lang="en-US" sz="4000" spc="520">
                <a:solidFill>
                  <a:srgbClr val="0223B6"/>
                </a:solidFill>
                <a:latin typeface="Cambria"/>
                <a:cs typeface="Cambria"/>
              </a:rPr>
              <a:t> </a:t>
            </a:r>
            <a:r>
              <a:rPr sz="4000" spc="520">
                <a:solidFill>
                  <a:srgbClr val="0223B6"/>
                </a:solidFill>
                <a:latin typeface="Cambria"/>
                <a:cs typeface="Cambria"/>
              </a:rPr>
              <a:t>R4,</a:t>
            </a:r>
            <a:r>
              <a:rPr lang="en-US" sz="4000" spc="520">
                <a:solidFill>
                  <a:srgbClr val="0223B6"/>
                </a:solidFill>
                <a:latin typeface="Cambria"/>
                <a:cs typeface="Cambria"/>
              </a:rPr>
              <a:t> </a:t>
            </a:r>
            <a:r>
              <a:rPr sz="4000" spc="520">
                <a:solidFill>
                  <a:srgbClr val="0223B6"/>
                </a:solidFill>
                <a:latin typeface="Cambria"/>
                <a:cs typeface="Cambria"/>
              </a:rPr>
              <a:t>R5</a:t>
            </a:r>
            <a:r>
              <a:rPr sz="4000" spc="520" dirty="0">
                <a:solidFill>
                  <a:srgbClr val="0223B6"/>
                </a:solidFill>
                <a:latin typeface="Cambria"/>
                <a:cs typeface="Cambria"/>
              </a:rPr>
              <a:t>]</a:t>
            </a:r>
            <a:endParaRPr sz="4000">
              <a:latin typeface="Cambria"/>
              <a:cs typeface="Cambria"/>
            </a:endParaRPr>
          </a:p>
          <a:p>
            <a:pPr marL="306705">
              <a:lnSpc>
                <a:spcPts val="4370"/>
              </a:lnSpc>
              <a:spcBef>
                <a:spcPts val="600"/>
              </a:spcBef>
              <a:tabLst>
                <a:tab pos="1157605" algn="l"/>
                <a:tab pos="1724660" algn="l"/>
              </a:tabLst>
            </a:pPr>
            <a:r>
              <a:rPr sz="4000" spc="95" dirty="0">
                <a:solidFill>
                  <a:srgbClr val="0223B6"/>
                </a:solidFill>
                <a:latin typeface="Cambria"/>
                <a:cs typeface="Cambria"/>
              </a:rPr>
              <a:t>CT	</a:t>
            </a:r>
            <a:r>
              <a:rPr sz="4000" spc="185" dirty="0">
                <a:solidFill>
                  <a:srgbClr val="0223B6"/>
                </a:solidFill>
                <a:latin typeface="Cambria"/>
                <a:cs typeface="Cambria"/>
              </a:rPr>
              <a:t>=	</a:t>
            </a:r>
            <a:r>
              <a:rPr sz="4000" spc="590" dirty="0">
                <a:solidFill>
                  <a:srgbClr val="0223B6"/>
                </a:solidFill>
                <a:latin typeface="Cambria"/>
                <a:cs typeface="Cambria"/>
              </a:rPr>
              <a:t>ctrl.ControlSystem(Rules)</a:t>
            </a:r>
            <a:endParaRPr sz="4000">
              <a:latin typeface="Cambria"/>
              <a:cs typeface="Cambria"/>
            </a:endParaRPr>
          </a:p>
          <a:p>
            <a:pPr marL="306705">
              <a:lnSpc>
                <a:spcPts val="4405"/>
              </a:lnSpc>
              <a:spcBef>
                <a:spcPts val="600"/>
              </a:spcBef>
              <a:tabLst>
                <a:tab pos="2008505" algn="l"/>
                <a:tab pos="2576195" algn="l"/>
                <a:tab pos="11086465" algn="l"/>
                <a:tab pos="11937365" algn="l"/>
              </a:tabLst>
            </a:pPr>
            <a:r>
              <a:rPr sz="4000" spc="265" dirty="0">
                <a:solidFill>
                  <a:srgbClr val="0223B6"/>
                </a:solidFill>
                <a:latin typeface="Cambria"/>
                <a:cs typeface="Cambria"/>
              </a:rPr>
              <a:t>Model	</a:t>
            </a:r>
            <a:r>
              <a:rPr sz="4000" spc="185" dirty="0">
                <a:solidFill>
                  <a:srgbClr val="0223B6"/>
                </a:solidFill>
                <a:latin typeface="Cambria"/>
                <a:cs typeface="Cambria"/>
              </a:rPr>
              <a:t>=</a:t>
            </a:r>
            <a:r>
              <a:rPr sz="4000" spc="185">
                <a:solidFill>
                  <a:srgbClr val="0223B6"/>
                </a:solidFill>
                <a:latin typeface="Cambria"/>
                <a:cs typeface="Cambria"/>
              </a:rPr>
              <a:t>	</a:t>
            </a:r>
            <a:r>
              <a:rPr sz="4000" spc="575">
                <a:solidFill>
                  <a:srgbClr val="0223B6"/>
                </a:solidFill>
                <a:latin typeface="Cambria"/>
                <a:cs typeface="Cambria"/>
              </a:rPr>
              <a:t>ctrl.ControlSystemSimul</a:t>
            </a:r>
            <a:r>
              <a:rPr lang="en-US" sz="4000" spc="575">
                <a:solidFill>
                  <a:srgbClr val="0223B6"/>
                </a:solidFill>
                <a:latin typeface="Cambria"/>
                <a:cs typeface="Cambria"/>
              </a:rPr>
              <a:t>at</a:t>
            </a:r>
            <a:r>
              <a:rPr sz="4000" spc="575">
                <a:solidFill>
                  <a:srgbClr val="0223B6"/>
                </a:solidFill>
                <a:latin typeface="Cambria"/>
                <a:cs typeface="Cambria"/>
              </a:rPr>
              <a:t>ion(</a:t>
            </a:r>
            <a:r>
              <a:rPr sz="4000" spc="95">
                <a:solidFill>
                  <a:srgbClr val="0223B6"/>
                </a:solidFill>
                <a:latin typeface="Cambria"/>
                <a:cs typeface="Cambria"/>
              </a:rPr>
              <a:t>CT</a:t>
            </a:r>
            <a:r>
              <a:rPr sz="4000" spc="819">
                <a:solidFill>
                  <a:srgbClr val="0223B6"/>
                </a:solidFill>
                <a:latin typeface="Cambria"/>
                <a:cs typeface="Cambria"/>
              </a:rPr>
              <a:t>)</a:t>
            </a:r>
            <a:endParaRPr sz="4000">
              <a:latin typeface="Cambria"/>
              <a:cs typeface="Cambria"/>
            </a:endParaRPr>
          </a:p>
        </p:txBody>
      </p:sp>
      <p:sp>
        <p:nvSpPr>
          <p:cNvPr id="5" name="object 2"/>
          <p:cNvSpPr txBox="1"/>
          <p:nvPr/>
        </p:nvSpPr>
        <p:spPr>
          <a:xfrm>
            <a:off x="1060450" y="1387475"/>
            <a:ext cx="13086715" cy="755976"/>
          </a:xfrm>
          <a:prstGeom prst="rect">
            <a:avLst/>
          </a:prstGeom>
        </p:spPr>
        <p:txBody>
          <a:bodyPr vert="horz" wrap="square" lIns="0" tIns="17145" rIns="0" bIns="0" rtlCol="0">
            <a:spAutoFit/>
          </a:bodyPr>
          <a:lstStyle/>
          <a:p>
            <a:pPr marL="698500" indent="-685800">
              <a:lnSpc>
                <a:spcPct val="100000"/>
              </a:lnSpc>
              <a:spcBef>
                <a:spcPts val="135"/>
              </a:spcBef>
              <a:buSzPct val="123529"/>
              <a:buChar char="•"/>
            </a:pPr>
            <a:r>
              <a:rPr sz="4800">
                <a:latin typeface="Cambria"/>
                <a:cs typeface="Cambria"/>
              </a:rPr>
              <a:t>Các lu</a:t>
            </a:r>
            <a:r>
              <a:rPr lang="en-US" sz="4800">
                <a:latin typeface="Cambria"/>
                <a:cs typeface="Cambria"/>
              </a:rPr>
              <a:t>ậ</a:t>
            </a:r>
            <a:r>
              <a:rPr sz="4800">
                <a:latin typeface="Cambria"/>
                <a:cs typeface="Cambria"/>
              </a:rPr>
              <a:t>t </a:t>
            </a:r>
            <a:r>
              <a:rPr sz="4800" dirty="0">
                <a:latin typeface="Cambria"/>
                <a:cs typeface="Cambria"/>
              </a:rPr>
              <a:t>và xây dựng mo</a:t>
            </a:r>
            <a:r>
              <a:rPr sz="4800">
                <a:latin typeface="Cambria"/>
                <a:cs typeface="Cambria"/>
              </a:rPr>
              <a:t>̂ hı̀nh</a:t>
            </a:r>
            <a:endParaRPr sz="9600">
              <a:latin typeface="Cambria"/>
              <a:cs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7" name="object 7"/>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27</a:t>
            </a:fld>
            <a:endParaRPr dirty="0"/>
          </a:p>
        </p:txBody>
      </p:sp>
      <p:sp>
        <p:nvSpPr>
          <p:cNvPr id="2" name="object 2"/>
          <p:cNvSpPr txBox="1"/>
          <p:nvPr/>
        </p:nvSpPr>
        <p:spPr>
          <a:xfrm>
            <a:off x="1005535" y="841580"/>
            <a:ext cx="9681406"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lang="en-US" sz="4800">
                <a:latin typeface="Cambria"/>
                <a:cs typeface="Cambria"/>
              </a:rPr>
              <a:t> </a:t>
            </a:r>
            <a:r>
              <a:rPr sz="4800">
                <a:latin typeface="Cambria"/>
                <a:cs typeface="Cambria"/>
              </a:rPr>
              <a:t>Đưa dữ li</a:t>
            </a:r>
            <a:r>
              <a:rPr lang="vi-VN" sz="4800">
                <a:latin typeface="Cambria"/>
                <a:cs typeface="Cambria"/>
              </a:rPr>
              <a:t>ệ</a:t>
            </a:r>
            <a:r>
              <a:rPr sz="4800">
                <a:latin typeface="Cambria"/>
                <a:cs typeface="Cambria"/>
              </a:rPr>
              <a:t>u vào đ</a:t>
            </a:r>
            <a:r>
              <a:rPr lang="en-US" sz="4800">
                <a:latin typeface="Cambria"/>
                <a:cs typeface="Cambria"/>
              </a:rPr>
              <a:t>ể</a:t>
            </a:r>
            <a:r>
              <a:rPr sz="4800">
                <a:latin typeface="Cambria"/>
                <a:cs typeface="Cambria"/>
              </a:rPr>
              <a:t> </a:t>
            </a:r>
            <a:r>
              <a:rPr sz="4800" dirty="0">
                <a:latin typeface="Cambria"/>
                <a:cs typeface="Cambria"/>
              </a:rPr>
              <a:t>xử lý</a:t>
            </a:r>
            <a:endParaRPr sz="4800">
              <a:latin typeface="Cambria"/>
              <a:cs typeface="Cambria"/>
            </a:endParaRPr>
          </a:p>
        </p:txBody>
      </p:sp>
      <p:sp>
        <p:nvSpPr>
          <p:cNvPr id="4" name="object 4"/>
          <p:cNvSpPr txBox="1"/>
          <p:nvPr/>
        </p:nvSpPr>
        <p:spPr>
          <a:xfrm>
            <a:off x="1043301" y="2378075"/>
            <a:ext cx="17691539" cy="6503703"/>
          </a:xfrm>
          <a:prstGeom prst="rect">
            <a:avLst/>
          </a:prstGeom>
        </p:spPr>
        <p:txBody>
          <a:bodyPr vert="horz" wrap="square" lIns="0" tIns="40005" rIns="0" bIns="0" rtlCol="0">
            <a:spAutoFit/>
          </a:bodyPr>
          <a:lstStyle/>
          <a:p>
            <a:pPr marL="12700" marR="5080">
              <a:lnSpc>
                <a:spcPct val="150000"/>
              </a:lnSpc>
            </a:pPr>
            <a:r>
              <a:rPr lang="vi-VN" sz="4000">
                <a:solidFill>
                  <a:srgbClr val="0223B6"/>
                </a:solidFill>
                <a:latin typeface="Cambria"/>
                <a:cs typeface="Cambria"/>
              </a:rPr>
              <a:t>D = input("Độ cao chuồn chuồn đang bay [1,9]: ")</a:t>
            </a:r>
            <a:r>
              <a:rPr lang="en-US" sz="4000">
                <a:solidFill>
                  <a:srgbClr val="0223B6"/>
                </a:solidFill>
                <a:latin typeface="Cambria"/>
                <a:cs typeface="Cambria"/>
              </a:rPr>
              <a:t> </a:t>
            </a:r>
          </a:p>
          <a:p>
            <a:pPr marL="12700" marR="5080">
              <a:lnSpc>
                <a:spcPct val="150000"/>
              </a:lnSpc>
            </a:pPr>
            <a:r>
              <a:rPr lang="vi-VN" sz="4000">
                <a:solidFill>
                  <a:srgbClr val="0223B6"/>
                </a:solidFill>
                <a:latin typeface="Cambria"/>
                <a:cs typeface="Cambria"/>
              </a:rPr>
              <a:t>M = input("Màu của mây [Trắng (0), </a:t>
            </a:r>
            <a:r>
              <a:rPr lang="en-US" sz="4000">
                <a:solidFill>
                  <a:srgbClr val="0223B6"/>
                </a:solidFill>
                <a:latin typeface="Cambria"/>
                <a:cs typeface="Cambria"/>
              </a:rPr>
              <a:t> </a:t>
            </a:r>
            <a:r>
              <a:rPr lang="vi-VN" sz="4000">
                <a:solidFill>
                  <a:srgbClr val="0223B6"/>
                </a:solidFill>
                <a:latin typeface="Cambria"/>
                <a:cs typeface="Cambria"/>
              </a:rPr>
              <a:t>Xanh dương (1), </a:t>
            </a:r>
            <a:r>
              <a:rPr lang="en-US" sz="4000">
                <a:solidFill>
                  <a:srgbClr val="0223B6"/>
                </a:solidFill>
                <a:latin typeface="Cambria"/>
                <a:cs typeface="Cambria"/>
              </a:rPr>
              <a:t> </a:t>
            </a:r>
            <a:r>
              <a:rPr lang="vi-VN" sz="4000">
                <a:solidFill>
                  <a:srgbClr val="0223B6"/>
                </a:solidFill>
                <a:latin typeface="Cambria"/>
                <a:cs typeface="Cambria"/>
              </a:rPr>
              <a:t>Màu lưng</a:t>
            </a:r>
            <a:r>
              <a:rPr lang="en-US" sz="4000">
                <a:solidFill>
                  <a:srgbClr val="0223B6"/>
                </a:solidFill>
                <a:latin typeface="Cambria"/>
                <a:cs typeface="Cambria"/>
              </a:rPr>
              <a:t> </a:t>
            </a:r>
            <a:r>
              <a:rPr lang="vi-VN" sz="4000">
                <a:solidFill>
                  <a:srgbClr val="0223B6"/>
                </a:solidFill>
                <a:latin typeface="Cambria"/>
                <a:cs typeface="Cambria"/>
              </a:rPr>
              <a:t>chừng (0.5)] ")</a:t>
            </a:r>
          </a:p>
          <a:p>
            <a:pPr marL="12700" marR="5080">
              <a:lnSpc>
                <a:spcPct val="150000"/>
              </a:lnSpc>
            </a:pPr>
            <a:r>
              <a:rPr lang="vi-VN" sz="4000">
                <a:solidFill>
                  <a:srgbClr val="0223B6"/>
                </a:solidFill>
                <a:latin typeface="Cambria"/>
                <a:cs typeface="Cambria"/>
              </a:rPr>
              <a:t>Model.input["Do cao"] = float(D)</a:t>
            </a:r>
          </a:p>
          <a:p>
            <a:pPr marL="12700" marR="5080">
              <a:lnSpc>
                <a:spcPct val="150000"/>
              </a:lnSpc>
            </a:pPr>
            <a:r>
              <a:rPr lang="vi-VN" sz="4000">
                <a:solidFill>
                  <a:srgbClr val="0223B6"/>
                </a:solidFill>
                <a:latin typeface="Cambria"/>
                <a:cs typeface="Cambria"/>
              </a:rPr>
              <a:t>Model.input["Mau may"] = float(M)</a:t>
            </a:r>
          </a:p>
          <a:p>
            <a:pPr marL="12700" marR="5080">
              <a:lnSpc>
                <a:spcPct val="150000"/>
              </a:lnSpc>
            </a:pPr>
            <a:r>
              <a:rPr lang="vi-VN" sz="4000">
                <a:solidFill>
                  <a:srgbClr val="0223B6"/>
                </a:solidFill>
                <a:latin typeface="Cambria"/>
                <a:cs typeface="Cambria"/>
              </a:rPr>
              <a:t>Model.compute()</a:t>
            </a:r>
          </a:p>
          <a:p>
            <a:pPr marL="12700" marR="5080">
              <a:lnSpc>
                <a:spcPct val="150000"/>
              </a:lnSpc>
            </a:pPr>
            <a:r>
              <a:rPr lang="vi-VN" sz="4000">
                <a:solidFill>
                  <a:srgbClr val="0223B6"/>
                </a:solidFill>
                <a:latin typeface="Cambria"/>
                <a:cs typeface="Cambria"/>
              </a:rPr>
              <a:t>Out = Model.output["Thoi tiet"]</a:t>
            </a:r>
          </a:p>
          <a:p>
            <a:pPr marL="12700" marR="5080">
              <a:lnSpc>
                <a:spcPct val="150000"/>
              </a:lnSpc>
            </a:pPr>
            <a:r>
              <a:rPr lang="vi-VN" sz="4000">
                <a:solidFill>
                  <a:srgbClr val="0223B6"/>
                </a:solidFill>
                <a:latin typeface="Cambria"/>
                <a:cs typeface="Cambria"/>
              </a:rPr>
              <a:t>print( "Thời tiết (gần 0 thì mưa nhiều, gần 10 là nắng gắt)</a:t>
            </a:r>
            <a:r>
              <a:rPr lang="en-US" sz="4000">
                <a:solidFill>
                  <a:srgbClr val="0223B6"/>
                </a:solidFill>
                <a:latin typeface="Cambria"/>
                <a:cs typeface="Cambria"/>
              </a:rPr>
              <a:t> </a:t>
            </a:r>
            <a:r>
              <a:rPr lang="vi-VN" sz="4000">
                <a:solidFill>
                  <a:srgbClr val="0223B6"/>
                </a:solidFill>
                <a:latin typeface="Cambria"/>
                <a:cs typeface="Cambria"/>
              </a:rPr>
              <a:t>là</a:t>
            </a:r>
            <a:r>
              <a:rPr lang="en-US" sz="4000">
                <a:solidFill>
                  <a:srgbClr val="0223B6"/>
                </a:solidFill>
                <a:latin typeface="Cambria"/>
                <a:cs typeface="Cambria"/>
              </a:rPr>
              <a:t> </a:t>
            </a:r>
            <a:r>
              <a:rPr lang="vi-VN" sz="4000">
                <a:solidFill>
                  <a:srgbClr val="0223B6"/>
                </a:solidFill>
                <a:latin typeface="Cambria"/>
                <a:cs typeface="Cambria"/>
              </a:rPr>
              <a:t>%.f" % Out )</a:t>
            </a:r>
            <a:endParaRPr sz="4000">
              <a:latin typeface="Cambria"/>
              <a:cs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03250" y="1311275"/>
            <a:ext cx="7086600" cy="4472378"/>
          </a:xfrm>
          <a:prstGeom prst="rect">
            <a:avLst/>
          </a:prstGeom>
        </p:spPr>
        <p:txBody>
          <a:bodyPr vert="horz" wrap="square" lIns="0" tIns="40005" rIns="0" bIns="0" rtlCol="0">
            <a:spAutoFit/>
          </a:bodyPr>
          <a:lstStyle/>
          <a:p>
            <a:pPr marL="514984" marR="5080" indent="-502920">
              <a:lnSpc>
                <a:spcPct val="150000"/>
              </a:lnSpc>
              <a:buSzPct val="123529"/>
              <a:buChar char="•"/>
              <a:tabLst>
                <a:tab pos="515620" algn="l"/>
              </a:tabLst>
            </a:pPr>
            <a:r>
              <a:rPr sz="4800" dirty="0">
                <a:latin typeface="Cambria"/>
                <a:cs typeface="Cambria"/>
              </a:rPr>
              <a:t>Xây dựng chương </a:t>
            </a:r>
            <a:r>
              <a:rPr sz="4800">
                <a:latin typeface="Cambria"/>
                <a:cs typeface="Cambria"/>
              </a:rPr>
              <a:t>trı̀nh đi</a:t>
            </a:r>
            <a:r>
              <a:rPr lang="en-US" sz="4800">
                <a:latin typeface="Cambria"/>
                <a:cs typeface="Cambria"/>
              </a:rPr>
              <a:t>ề</a:t>
            </a:r>
            <a:r>
              <a:rPr sz="4800">
                <a:latin typeface="Cambria"/>
                <a:cs typeface="Cambria"/>
              </a:rPr>
              <a:t>u khi</a:t>
            </a:r>
            <a:r>
              <a:rPr lang="en-US" sz="4800">
                <a:latin typeface="Cambria"/>
                <a:cs typeface="Cambria"/>
              </a:rPr>
              <a:t>ể</a:t>
            </a:r>
            <a:r>
              <a:rPr sz="4800">
                <a:latin typeface="Cambria"/>
                <a:cs typeface="Cambria"/>
              </a:rPr>
              <a:t>n dưới</a:t>
            </a:r>
            <a:r>
              <a:rPr lang="en-US" sz="4800">
                <a:latin typeface="Cambria"/>
                <a:cs typeface="Cambria"/>
              </a:rPr>
              <a:t> </a:t>
            </a:r>
            <a:r>
              <a:rPr sz="4800">
                <a:latin typeface="Cambria"/>
                <a:cs typeface="Cambria"/>
              </a:rPr>
              <a:t>dạng </a:t>
            </a:r>
            <a:r>
              <a:rPr sz="4800" dirty="0">
                <a:latin typeface="Cambria"/>
                <a:cs typeface="Cambria"/>
              </a:rPr>
              <a:t>hàm </a:t>
            </a:r>
            <a:r>
              <a:rPr sz="4800">
                <a:latin typeface="Cambria"/>
                <a:cs typeface="Cambria"/>
              </a:rPr>
              <a:t>thư vi</a:t>
            </a:r>
            <a:r>
              <a:rPr lang="vi-VN" sz="4800">
                <a:latin typeface="Cambria"/>
                <a:cs typeface="Cambria"/>
              </a:rPr>
              <a:t>ệ</a:t>
            </a:r>
            <a:r>
              <a:rPr sz="4800">
                <a:latin typeface="Cambria"/>
                <a:cs typeface="Cambria"/>
              </a:rPr>
              <a:t>n</a:t>
            </a:r>
            <a:r>
              <a:rPr lang="en-US" sz="4800">
                <a:latin typeface="Cambria"/>
                <a:cs typeface="Cambria"/>
              </a:rPr>
              <a:t>:</a:t>
            </a:r>
            <a:r>
              <a:rPr sz="4800">
                <a:latin typeface="Cambria"/>
                <a:cs typeface="Cambria"/>
              </a:rPr>
              <a:t> </a:t>
            </a:r>
            <a:r>
              <a:rPr sz="4800" i="1">
                <a:latin typeface="Cambria"/>
                <a:cs typeface="Cambria"/>
              </a:rPr>
              <a:t>folksongwe</a:t>
            </a:r>
            <a:r>
              <a:rPr lang="en-US" sz="4800" i="1">
                <a:latin typeface="Cambria"/>
                <a:cs typeface="Cambria"/>
              </a:rPr>
              <a:t>at</a:t>
            </a:r>
            <a:r>
              <a:rPr sz="4800" i="1">
                <a:latin typeface="Cambria"/>
                <a:cs typeface="Cambria"/>
              </a:rPr>
              <a:t>her</a:t>
            </a:r>
            <a:r>
              <a:rPr sz="4800" dirty="0">
                <a:latin typeface="Cambria"/>
                <a:cs typeface="Cambria"/>
              </a:rPr>
              <a:t>.</a:t>
            </a:r>
            <a:endParaRPr sz="480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28</a:t>
            </a:fld>
            <a:endParaRPr spc="15"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48" y="396875"/>
            <a:ext cx="10374799" cy="1043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29</a:t>
            </a:fld>
            <a:endParaRPr spc="15"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1768476"/>
            <a:ext cx="19375933" cy="71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73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3</a:t>
            </a:fld>
            <a:endParaRPr dirty="0"/>
          </a:p>
        </p:txBody>
      </p:sp>
      <p:sp>
        <p:nvSpPr>
          <p:cNvPr id="2" name="object 2"/>
          <p:cNvSpPr txBox="1">
            <a:spLocks noGrp="1"/>
          </p:cNvSpPr>
          <p:nvPr>
            <p:ph type="title"/>
          </p:nvPr>
        </p:nvSpPr>
        <p:spPr>
          <a:xfrm>
            <a:off x="1023917" y="773831"/>
            <a:ext cx="61325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Ví dụ 21</a:t>
            </a:r>
            <a:endParaRPr sz="7000">
              <a:latin typeface="Cambria"/>
              <a:cs typeface="Cambria"/>
            </a:endParaRPr>
          </a:p>
        </p:txBody>
      </p:sp>
      <p:sp>
        <p:nvSpPr>
          <p:cNvPr id="3" name="object 3"/>
          <p:cNvSpPr txBox="1"/>
          <p:nvPr/>
        </p:nvSpPr>
        <p:spPr>
          <a:xfrm>
            <a:off x="1070907" y="2378075"/>
            <a:ext cx="17658715" cy="6245364"/>
          </a:xfrm>
          <a:prstGeom prst="rect">
            <a:avLst/>
          </a:prstGeom>
        </p:spPr>
        <p:txBody>
          <a:bodyPr vert="horz" wrap="square" lIns="0" tIns="45720" rIns="0" bIns="0" rtlCol="0">
            <a:spAutoFit/>
          </a:bodyPr>
          <a:lstStyle/>
          <a:p>
            <a:pPr marL="502284" indent="-502920">
              <a:lnSpc>
                <a:spcPct val="150000"/>
              </a:lnSpc>
              <a:spcBef>
                <a:spcPts val="600"/>
              </a:spcBef>
              <a:buSzPct val="123529"/>
              <a:buChar char="•"/>
              <a:tabLst>
                <a:tab pos="502920" algn="l"/>
              </a:tabLst>
            </a:pPr>
            <a:r>
              <a:rPr sz="4400">
                <a:latin typeface="Cambria"/>
                <a:cs typeface="Cambria"/>
              </a:rPr>
              <a:t>X</a:t>
            </a:r>
            <a:r>
              <a:rPr lang="en-US" sz="4400">
                <a:latin typeface="Cambria"/>
                <a:cs typeface="Cambria"/>
              </a:rPr>
              <a:t>ế</a:t>
            </a:r>
            <a:r>
              <a:rPr sz="4400">
                <a:latin typeface="Cambria"/>
                <a:cs typeface="Cambria"/>
              </a:rPr>
              <a:t>p </a:t>
            </a:r>
            <a:r>
              <a:rPr sz="4400" dirty="0">
                <a:latin typeface="Cambria"/>
                <a:cs typeface="Cambria"/>
              </a:rPr>
              <a:t>hạng tı́n dụng (xem “Logic mờ và các bài toán ứng dụng trong </a:t>
            </a:r>
            <a:r>
              <a:rPr sz="4400">
                <a:latin typeface="Cambria"/>
                <a:cs typeface="Cambria"/>
              </a:rPr>
              <a:t>lı̃nh vực</a:t>
            </a:r>
            <a:r>
              <a:rPr lang="en-US" sz="4400">
                <a:latin typeface="Cambria"/>
                <a:cs typeface="Cambria"/>
              </a:rPr>
              <a:t> </a:t>
            </a:r>
            <a:r>
              <a:rPr sz="4400">
                <a:latin typeface="Cambria"/>
                <a:cs typeface="Cambria"/>
              </a:rPr>
              <a:t>tài </a:t>
            </a:r>
            <a:r>
              <a:rPr sz="4400" dirty="0">
                <a:latin typeface="Cambria"/>
                <a:cs typeface="Cambria"/>
              </a:rPr>
              <a:t>chı́nh</a:t>
            </a:r>
            <a:r>
              <a:rPr sz="4400">
                <a:latin typeface="Cambria"/>
                <a:cs typeface="Cambria"/>
              </a:rPr>
              <a:t>”, T</a:t>
            </a:r>
            <a:r>
              <a:rPr lang="en-US" sz="4400">
                <a:latin typeface="Cambria"/>
                <a:cs typeface="Cambria"/>
              </a:rPr>
              <a:t>ậ</a:t>
            </a:r>
            <a:r>
              <a:rPr sz="4400">
                <a:latin typeface="Cambria"/>
                <a:cs typeface="Cambria"/>
              </a:rPr>
              <a:t>p </a:t>
            </a:r>
            <a:r>
              <a:rPr sz="4400" dirty="0">
                <a:latin typeface="Cambria"/>
                <a:cs typeface="Cambria"/>
              </a:rPr>
              <a:t>san Tin học Quản lý</a:t>
            </a:r>
            <a:r>
              <a:rPr sz="4400">
                <a:latin typeface="Cambria"/>
                <a:cs typeface="Cambria"/>
              </a:rPr>
              <a:t>, T</a:t>
            </a:r>
            <a:r>
              <a:rPr lang="en-US" sz="4400">
                <a:latin typeface="Cambria"/>
                <a:cs typeface="Cambria"/>
              </a:rPr>
              <a:t>ậ</a:t>
            </a:r>
            <a:r>
              <a:rPr sz="4400">
                <a:latin typeface="Cambria"/>
                <a:cs typeface="Cambria"/>
              </a:rPr>
              <a:t>p </a:t>
            </a:r>
            <a:r>
              <a:rPr sz="4400" dirty="0">
                <a:latin typeface="Cambria"/>
                <a:cs typeface="Cambria"/>
              </a:rPr>
              <a:t>3</a:t>
            </a:r>
            <a:r>
              <a:rPr sz="4400">
                <a:latin typeface="Cambria"/>
                <a:cs typeface="Cambria"/>
              </a:rPr>
              <a:t>, S</a:t>
            </a:r>
            <a:r>
              <a:rPr lang="en-US" sz="4400">
                <a:latin typeface="Cambria"/>
                <a:cs typeface="Cambria"/>
              </a:rPr>
              <a:t>ố</a:t>
            </a:r>
            <a:r>
              <a:rPr sz="4400">
                <a:latin typeface="Cambria"/>
                <a:cs typeface="Cambria"/>
              </a:rPr>
              <a:t> </a:t>
            </a:r>
            <a:r>
              <a:rPr sz="4400" dirty="0">
                <a:latin typeface="Cambria"/>
                <a:cs typeface="Cambria"/>
              </a:rPr>
              <a:t>1&amp;2, 2014, tr.27-44).</a:t>
            </a:r>
            <a:endParaRPr sz="4400">
              <a:latin typeface="Cambria"/>
              <a:cs typeface="Cambria"/>
            </a:endParaRPr>
          </a:p>
          <a:p>
            <a:pPr marL="1046480" marR="327660" lvl="1" indent="-544830">
              <a:lnSpc>
                <a:spcPct val="150000"/>
              </a:lnSpc>
              <a:spcBef>
                <a:spcPts val="600"/>
              </a:spcBef>
              <a:buSzPct val="123529"/>
              <a:buFont typeface="Microsoft Sans Serif"/>
              <a:buChar char="‣"/>
              <a:tabLst>
                <a:tab pos="1047115" algn="l"/>
              </a:tabLst>
            </a:pPr>
            <a:r>
              <a:rPr sz="4400" dirty="0">
                <a:solidFill>
                  <a:srgbClr val="011993"/>
                </a:solidFill>
                <a:latin typeface="Cambria"/>
                <a:cs typeface="Cambria"/>
              </a:rPr>
              <a:t>Trong đó nhân thân, khả năng tài chı́nh và tài sản như </a:t>
            </a:r>
            <a:r>
              <a:rPr sz="4400">
                <a:solidFill>
                  <a:srgbClr val="011993"/>
                </a:solidFill>
                <a:latin typeface="Cambria"/>
                <a:cs typeface="Cambria"/>
              </a:rPr>
              <a:t>là ti</a:t>
            </a:r>
            <a:r>
              <a:rPr lang="en-US" sz="4400">
                <a:solidFill>
                  <a:srgbClr val="011993"/>
                </a:solidFill>
                <a:latin typeface="Cambria"/>
                <a:cs typeface="Cambria"/>
              </a:rPr>
              <a:t>ề</a:t>
            </a:r>
            <a:r>
              <a:rPr sz="4400">
                <a:solidFill>
                  <a:srgbClr val="011993"/>
                </a:solidFill>
                <a:latin typeface="Cambria"/>
                <a:cs typeface="Cambria"/>
              </a:rPr>
              <a:t>n đ</a:t>
            </a:r>
            <a:r>
              <a:rPr lang="en-US" sz="4400">
                <a:solidFill>
                  <a:srgbClr val="011993"/>
                </a:solidFill>
                <a:latin typeface="Cambria"/>
                <a:cs typeface="Cambria"/>
              </a:rPr>
              <a:t>ề</a:t>
            </a:r>
            <a:r>
              <a:rPr sz="4400">
                <a:solidFill>
                  <a:srgbClr val="011993"/>
                </a:solidFill>
                <a:latin typeface="Cambria"/>
                <a:cs typeface="Cambria"/>
              </a:rPr>
              <a:t> đ</a:t>
            </a:r>
            <a:r>
              <a:rPr lang="en-US" sz="4400">
                <a:solidFill>
                  <a:srgbClr val="011993"/>
                </a:solidFill>
                <a:latin typeface="Cambria"/>
                <a:cs typeface="Cambria"/>
              </a:rPr>
              <a:t>ể</a:t>
            </a:r>
            <a:r>
              <a:rPr sz="4400">
                <a:solidFill>
                  <a:srgbClr val="011993"/>
                </a:solidFill>
                <a:latin typeface="Cambria"/>
                <a:cs typeface="Cambria"/>
              </a:rPr>
              <a:t> x</a:t>
            </a:r>
            <a:r>
              <a:rPr lang="en-US" sz="4400">
                <a:solidFill>
                  <a:srgbClr val="011993"/>
                </a:solidFill>
                <a:latin typeface="Cambria"/>
                <a:cs typeface="Cambria"/>
              </a:rPr>
              <a:t>ế</a:t>
            </a:r>
            <a:r>
              <a:rPr sz="4400">
                <a:solidFill>
                  <a:srgbClr val="011993"/>
                </a:solidFill>
                <a:latin typeface="Cambria"/>
                <a:cs typeface="Cambria"/>
              </a:rPr>
              <a:t>p</a:t>
            </a:r>
            <a:r>
              <a:rPr lang="en-US" sz="4400">
                <a:solidFill>
                  <a:srgbClr val="011993"/>
                </a:solidFill>
                <a:latin typeface="Cambria"/>
                <a:cs typeface="Cambria"/>
              </a:rPr>
              <a:t> </a:t>
            </a:r>
            <a:r>
              <a:rPr sz="4400">
                <a:solidFill>
                  <a:srgbClr val="011993"/>
                </a:solidFill>
                <a:latin typeface="Cambria"/>
                <a:cs typeface="Cambria"/>
              </a:rPr>
              <a:t>hạng </a:t>
            </a:r>
            <a:r>
              <a:rPr sz="4400" dirty="0">
                <a:solidFill>
                  <a:srgbClr val="011993"/>
                </a:solidFill>
                <a:latin typeface="Cambria"/>
                <a:cs typeface="Cambria"/>
              </a:rPr>
              <a:t>tı́n dụng</a:t>
            </a:r>
            <a:endParaRPr sz="4400">
              <a:latin typeface="Cambria"/>
              <a:cs typeface="Cambria"/>
            </a:endParaRPr>
          </a:p>
          <a:p>
            <a:pPr marL="502284" indent="-502920">
              <a:lnSpc>
                <a:spcPct val="150000"/>
              </a:lnSpc>
              <a:spcBef>
                <a:spcPts val="600"/>
              </a:spcBef>
              <a:buSzPct val="123529"/>
              <a:buChar char="•"/>
              <a:tabLst>
                <a:tab pos="5029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đơn giản</a:t>
            </a:r>
            <a:r>
              <a:rPr sz="4400">
                <a:latin typeface="Cambria"/>
                <a:cs typeface="Cambria"/>
              </a:rPr>
              <a:t>, vi</a:t>
            </a:r>
            <a:r>
              <a:rPr lang="vi-VN" sz="4400">
                <a:latin typeface="Cambria"/>
                <a:cs typeface="Cambria"/>
              </a:rPr>
              <a:t>ệ</a:t>
            </a:r>
            <a:r>
              <a:rPr sz="4400">
                <a:latin typeface="Cambria"/>
                <a:cs typeface="Cambria"/>
              </a:rPr>
              <a:t>c x</a:t>
            </a:r>
            <a:r>
              <a:rPr lang="en-US" sz="4400">
                <a:latin typeface="Cambria"/>
                <a:cs typeface="Cambria"/>
              </a:rPr>
              <a:t>ế</a:t>
            </a:r>
            <a:r>
              <a:rPr sz="4400">
                <a:latin typeface="Cambria"/>
                <a:cs typeface="Cambria"/>
              </a:rPr>
              <a:t>p </a:t>
            </a:r>
            <a:r>
              <a:rPr sz="4400" dirty="0">
                <a:latin typeface="Cambria"/>
                <a:cs typeface="Cambria"/>
              </a:rPr>
              <a:t>hạng tı́n dụng ở đây được suy đoán từ </a:t>
            </a:r>
            <a:r>
              <a:rPr sz="4400" i="1" dirty="0">
                <a:latin typeface="Cambria"/>
                <a:cs typeface="Cambria"/>
              </a:rPr>
              <a:t>nhân thân</a:t>
            </a:r>
            <a:endParaRPr sz="4400">
              <a:latin typeface="Cambria"/>
              <a:cs typeface="Cambria"/>
            </a:endParaRPr>
          </a:p>
          <a:p>
            <a:pPr marL="502284">
              <a:lnSpc>
                <a:spcPct val="150000"/>
              </a:lnSpc>
              <a:spcBef>
                <a:spcPts val="600"/>
              </a:spcBef>
            </a:pPr>
            <a:r>
              <a:rPr sz="4400" dirty="0">
                <a:latin typeface="Cambria"/>
                <a:cs typeface="Cambria"/>
              </a:rPr>
              <a:t>(nhâ</a:t>
            </a:r>
            <a:r>
              <a:rPr sz="4400">
                <a:latin typeface="Cambria"/>
                <a:cs typeface="Cambria"/>
              </a:rPr>
              <a:t>n kh</a:t>
            </a:r>
            <a:r>
              <a:rPr lang="en-US" sz="4400">
                <a:latin typeface="Cambria"/>
                <a:cs typeface="Cambria"/>
              </a:rPr>
              <a:t>ẩ</a:t>
            </a:r>
            <a:r>
              <a:rPr sz="4400">
                <a:latin typeface="Cambria"/>
                <a:cs typeface="Cambria"/>
              </a:rPr>
              <a:t>u </a:t>
            </a:r>
            <a:r>
              <a:rPr sz="4400" dirty="0">
                <a:latin typeface="Cambria"/>
                <a:cs typeface="Cambria"/>
              </a:rPr>
              <a:t>học), </a:t>
            </a:r>
            <a:r>
              <a:rPr sz="4400" i="1" dirty="0">
                <a:latin typeface="Cambria"/>
                <a:cs typeface="Cambria"/>
              </a:rPr>
              <a:t>tài chính </a:t>
            </a:r>
            <a:r>
              <a:rPr sz="4400" dirty="0">
                <a:latin typeface="Cambria"/>
                <a:cs typeface="Cambria"/>
              </a:rPr>
              <a:t>và </a:t>
            </a:r>
            <a:r>
              <a:rPr sz="4400" i="1" dirty="0">
                <a:latin typeface="Cambria"/>
                <a:cs typeface="Cambria"/>
              </a:rPr>
              <a:t>tài sản đảm bảo</a:t>
            </a:r>
            <a:endParaRPr sz="4400">
              <a:latin typeface="Cambria"/>
              <a:cs typeface="Cambria"/>
            </a:endParaRPr>
          </a:p>
        </p:txBody>
      </p:sp>
      <p:sp>
        <p:nvSpPr>
          <p:cNvPr id="4" name="object 4"/>
          <p:cNvSpPr txBox="1"/>
          <p:nvPr/>
        </p:nvSpPr>
        <p:spPr>
          <a:xfrm>
            <a:off x="1036617" y="8409116"/>
            <a:ext cx="34290" cy="105798"/>
          </a:xfrm>
          <a:prstGeom prst="rect">
            <a:avLst/>
          </a:prstGeom>
        </p:spPr>
        <p:txBody>
          <a:bodyPr vert="horz" wrap="square" lIns="0" tIns="13335" rIns="0" bIns="0" rtlCol="0">
            <a:spAutoFit/>
          </a:bodyPr>
          <a:lstStyle/>
          <a:p>
            <a:pPr>
              <a:lnSpc>
                <a:spcPct val="100000"/>
              </a:lnSpc>
              <a:spcBef>
                <a:spcPts val="105"/>
              </a:spcBef>
            </a:pPr>
            <a:r>
              <a:rPr sz="600" dirty="0">
                <a:latin typeface="Cambria"/>
                <a:cs typeface="Cambria"/>
              </a:rPr>
              <a:t>•</a:t>
            </a:r>
            <a:endParaRPr sz="600">
              <a:latin typeface="Cambria"/>
              <a:cs typeface="Cambria"/>
            </a:endParaRPr>
          </a:p>
        </p:txBody>
      </p:sp>
      <p:sp>
        <p:nvSpPr>
          <p:cNvPr id="7" name="Rectangle 6"/>
          <p:cNvSpPr/>
          <p:nvPr/>
        </p:nvSpPr>
        <p:spPr>
          <a:xfrm>
            <a:off x="2736850" y="9669165"/>
            <a:ext cx="15506086" cy="461665"/>
          </a:xfrm>
          <a:prstGeom prst="rect">
            <a:avLst/>
          </a:prstGeom>
        </p:spPr>
        <p:txBody>
          <a:bodyPr wrap="square">
            <a:spAutoFit/>
          </a:bodyPr>
          <a:lstStyle/>
          <a:p>
            <a:r>
              <a:rPr lang="en-US" sz="2400">
                <a:solidFill>
                  <a:srgbClr val="2402EE"/>
                </a:solidFill>
                <a:latin typeface="Cambria" panose="02040503050406030204" pitchFamily="18" charset="0"/>
                <a:ea typeface="Cambria" panose="02040503050406030204" pitchFamily="18" charset="0"/>
              </a:rPr>
              <a:t>https://www.academia.edu/24400043/LOGIC_MỜ_VÀ_CÁC_BÀI_TOÁN_ỨNG_DỤNG_TRONG_LĨNH_VỰC_TÀI_CHÍNH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84708" y="168275"/>
            <a:ext cx="17791133"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b="1" dirty="0">
                <a:latin typeface="Cambria"/>
                <a:cs typeface="Cambria"/>
              </a:rPr>
              <a:t>Chương trı̀nh với </a:t>
            </a:r>
            <a:r>
              <a:rPr sz="4800" b="1">
                <a:latin typeface="Cambria"/>
                <a:cs typeface="Cambria"/>
              </a:rPr>
              <a:t>giao di</a:t>
            </a:r>
            <a:r>
              <a:rPr lang="vi-VN" sz="4800" b="1">
                <a:latin typeface="Cambria"/>
                <a:cs typeface="Cambria"/>
              </a:rPr>
              <a:t>ệ</a:t>
            </a:r>
            <a:r>
              <a:rPr sz="4800" b="1">
                <a:latin typeface="Cambria"/>
                <a:cs typeface="Cambria"/>
              </a:rPr>
              <a:t>n </a:t>
            </a:r>
            <a:r>
              <a:rPr sz="4800" b="1" dirty="0">
                <a:latin typeface="Cambria"/>
                <a:cs typeface="Cambria"/>
              </a:rPr>
              <a:t>window dùng </a:t>
            </a:r>
            <a:r>
              <a:rPr sz="4800" b="1">
                <a:latin typeface="Cambria"/>
                <a:cs typeface="Cambria"/>
              </a:rPr>
              <a:t>thư vi</a:t>
            </a:r>
            <a:r>
              <a:rPr lang="vi-VN" sz="4800" b="1">
                <a:latin typeface="Cambria"/>
                <a:cs typeface="Cambria"/>
              </a:rPr>
              <a:t>ệ</a:t>
            </a:r>
            <a:r>
              <a:rPr sz="4800" b="1">
                <a:latin typeface="Cambria"/>
                <a:cs typeface="Cambria"/>
              </a:rPr>
              <a:t>n </a:t>
            </a:r>
            <a:r>
              <a:rPr sz="4800" b="1" dirty="0">
                <a:latin typeface="Cambria"/>
                <a:cs typeface="Cambria"/>
              </a:rPr>
              <a:t>wxPython</a:t>
            </a:r>
            <a:endParaRPr sz="4800" b="1">
              <a:latin typeface="Cambria"/>
              <a:cs typeface="Cambria"/>
            </a:endParaRPr>
          </a:p>
        </p:txBody>
      </p:sp>
      <p:sp>
        <p:nvSpPr>
          <p:cNvPr id="7" name="object 7"/>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30</a:t>
            </a:fld>
            <a:endParaRPr spc="15" dirty="0"/>
          </a:p>
        </p:txBody>
      </p:sp>
      <p:sp>
        <p:nvSpPr>
          <p:cNvPr id="10" name="object 4"/>
          <p:cNvSpPr txBox="1"/>
          <p:nvPr/>
        </p:nvSpPr>
        <p:spPr>
          <a:xfrm>
            <a:off x="11576050" y="9285116"/>
            <a:ext cx="8353170" cy="1371529"/>
          </a:xfrm>
          <a:prstGeom prst="rect">
            <a:avLst/>
          </a:prstGeom>
          <a:ln w="3175">
            <a:solidFill>
              <a:schemeClr val="tx1"/>
            </a:solidFill>
          </a:ln>
        </p:spPr>
        <p:txBody>
          <a:bodyPr vert="horz" wrap="square" lIns="0" tIns="17145" rIns="0" bIns="0" rtlCol="0">
            <a:spAutoFit/>
          </a:bodyPr>
          <a:lstStyle/>
          <a:p>
            <a:pPr marL="12064">
              <a:lnSpc>
                <a:spcPct val="100000"/>
              </a:lnSpc>
              <a:spcBef>
                <a:spcPts val="135"/>
              </a:spcBef>
              <a:buSzPct val="123529"/>
              <a:tabLst>
                <a:tab pos="515620" algn="l"/>
              </a:tabLst>
            </a:pPr>
            <a:r>
              <a:rPr lang="en-US" sz="4400">
                <a:latin typeface="Cambria"/>
                <a:cs typeface="Cambria"/>
              </a:rPr>
              <a:t>Cài đặt thư viện </a:t>
            </a:r>
            <a:r>
              <a:rPr sz="4400">
                <a:latin typeface="Cambria"/>
                <a:cs typeface="Cambria"/>
              </a:rPr>
              <a:t>wxPython</a:t>
            </a:r>
            <a:r>
              <a:rPr lang="en-US" sz="4400">
                <a:latin typeface="Cambria"/>
                <a:cs typeface="Cambria"/>
              </a:rPr>
              <a:t>:   </a:t>
            </a:r>
            <a:r>
              <a:rPr lang="en-US" sz="4400">
                <a:solidFill>
                  <a:srgbClr val="FF0000"/>
                </a:solidFill>
                <a:latin typeface="Cambria"/>
                <a:cs typeface="Cambria"/>
              </a:rPr>
              <a:t>python3 -m pip install wxPython  </a:t>
            </a:r>
            <a:endParaRPr sz="4400">
              <a:solidFill>
                <a:srgbClr val="FF0000"/>
              </a:solidFill>
              <a:latin typeface="Cambria"/>
              <a:cs typeface="Cambria"/>
            </a:endParaRPr>
          </a:p>
        </p:txBody>
      </p:sp>
      <p:sp>
        <p:nvSpPr>
          <p:cNvPr id="12" name="TextBox 11"/>
          <p:cNvSpPr txBox="1"/>
          <p:nvPr/>
        </p:nvSpPr>
        <p:spPr>
          <a:xfrm>
            <a:off x="1317879" y="1158875"/>
            <a:ext cx="16706342" cy="9517990"/>
          </a:xfrm>
          <a:prstGeom prst="rect">
            <a:avLst/>
          </a:prstGeom>
          <a:noFill/>
        </p:spPr>
        <p:txBody>
          <a:bodyPr wrap="square" rtlCol="0">
            <a:spAutoFit/>
          </a:bodyPr>
          <a:lstStyle/>
          <a:p>
            <a:pPr>
              <a:spcBef>
                <a:spcPts val="300"/>
              </a:spcBef>
            </a:pPr>
            <a:r>
              <a:rPr lang="en-US" sz="3000">
                <a:solidFill>
                  <a:srgbClr val="2402EE"/>
                </a:solidFill>
                <a:latin typeface="Cambria" panose="02040503050406030204" pitchFamily="18" charset="0"/>
                <a:ea typeface="Cambria" panose="02040503050406030204" pitchFamily="18" charset="0"/>
              </a:rPr>
              <a:t>import wx</a:t>
            </a:r>
          </a:p>
          <a:p>
            <a:pPr>
              <a:spcBef>
                <a:spcPts val="300"/>
              </a:spcBef>
            </a:pPr>
            <a:r>
              <a:rPr lang="en-US" sz="3000">
                <a:solidFill>
                  <a:srgbClr val="2402EE"/>
                </a:solidFill>
                <a:latin typeface="Cambria" panose="02040503050406030204" pitchFamily="18" charset="0"/>
                <a:ea typeface="Cambria" panose="02040503050406030204" pitchFamily="18" charset="0"/>
              </a:rPr>
              <a:t>import folksongweather as fk</a:t>
            </a:r>
          </a:p>
          <a:p>
            <a:pPr>
              <a:spcBef>
                <a:spcPts val="300"/>
              </a:spcBef>
            </a:pPr>
            <a:r>
              <a:rPr lang="en-US" sz="3000">
                <a:solidFill>
                  <a:srgbClr val="2402EE"/>
                </a:solidFill>
                <a:latin typeface="Cambria" panose="02040503050406030204" pitchFamily="18" charset="0"/>
                <a:ea typeface="Cambria" panose="02040503050406030204" pitchFamily="18" charset="0"/>
              </a:rPr>
              <a:t>class MyFrame(wx.Frame):</a:t>
            </a:r>
          </a:p>
          <a:p>
            <a:pPr>
              <a:spcBef>
                <a:spcPts val="300"/>
              </a:spcBef>
            </a:pPr>
            <a:r>
              <a:rPr lang="en-US" sz="3000">
                <a:solidFill>
                  <a:srgbClr val="2402EE"/>
                </a:solidFill>
                <a:latin typeface="Cambria" panose="02040503050406030204" pitchFamily="18" charset="0"/>
                <a:ea typeface="Cambria" panose="02040503050406030204" pitchFamily="18" charset="0"/>
              </a:rPr>
              <a:t>	def __init__(self, parent, id, title):</a:t>
            </a:r>
          </a:p>
          <a:p>
            <a:pPr lvl="4">
              <a:spcBef>
                <a:spcPts val="300"/>
              </a:spcBef>
            </a:pPr>
            <a:r>
              <a:rPr lang="en-US" sz="3000">
                <a:solidFill>
                  <a:srgbClr val="2402EE"/>
                </a:solidFill>
                <a:latin typeface="Cambria" panose="02040503050406030204" pitchFamily="18" charset="0"/>
                <a:ea typeface="Cambria" panose="02040503050406030204" pitchFamily="18" charset="0"/>
              </a:rPr>
              <a:t>wx.Frame.__init__(self, parent, id, title, wx.DefaultPosition,wx.Size(350, 310))</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wx.StaticText(self,label='Dự báo thời tiết',pos=(20,20))</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wx.StaticText(self,label='Vị trí chuồn chuồn:',pos=(20,80))</a:t>
            </a:r>
          </a:p>
          <a:p>
            <a:pPr lvl="4">
              <a:spcBef>
                <a:spcPts val="300"/>
              </a:spcBef>
            </a:pPr>
            <a:r>
              <a:rPr lang="en-US" sz="3000">
                <a:solidFill>
                  <a:srgbClr val="2402EE"/>
                </a:solidFill>
                <a:latin typeface="Cambria" panose="02040503050406030204" pitchFamily="18" charset="0"/>
                <a:ea typeface="Cambria" panose="02040503050406030204" pitchFamily="18" charset="0"/>
              </a:rPr>
              <a:t>self.height = wx.SpinCtrl(self,-1,'',(180,80),(50,-1),min=0,max=9,initial=5)</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wx.StaticText(self,label='Màu của mây:',pos=(20,110))</a:t>
            </a:r>
          </a:p>
          <a:p>
            <a:pPr lvl="4">
              <a:spcBef>
                <a:spcPts val="300"/>
              </a:spcBef>
            </a:pPr>
            <a:r>
              <a:rPr lang="en-US" sz="3000">
                <a:solidFill>
                  <a:srgbClr val="2402EE"/>
                </a:solidFill>
                <a:latin typeface="Cambria" panose="02040503050406030204" pitchFamily="18" charset="0"/>
                <a:ea typeface="Cambria" panose="02040503050406030204" pitchFamily="18" charset="0"/>
              </a:rPr>
              <a:t>self.cloud = wx.SpinCtrlDouble(self,-1,'',(180,110), (50,-1),min=0.0,max=1.0,initial=0.0,inc=0.1)</a:t>
            </a:r>
          </a:p>
          <a:p>
            <a:pPr lvl="4">
              <a:spcBef>
                <a:spcPts val="300"/>
              </a:spcBef>
            </a:pPr>
            <a:r>
              <a:rPr lang="en-US" sz="3000">
                <a:solidFill>
                  <a:srgbClr val="2402EE"/>
                </a:solidFill>
                <a:latin typeface="Cambria" panose="02040503050406030204" pitchFamily="18" charset="0"/>
                <a:ea typeface="Cambria" panose="02040503050406030204" pitchFamily="18" charset="0"/>
              </a:rPr>
              <a:t>wx.StaticText(self,label='Thời tiết là: ',pos=(20, 150))</a:t>
            </a:r>
          </a:p>
          <a:p>
            <a:pPr lvl="4">
              <a:spcBef>
                <a:spcPts val="300"/>
              </a:spcBef>
            </a:pPr>
            <a:r>
              <a:rPr lang="en-US" sz="3000">
                <a:solidFill>
                  <a:srgbClr val="2402EE"/>
                </a:solidFill>
                <a:latin typeface="Cambria" panose="02040503050406030204" pitchFamily="18" charset="0"/>
                <a:ea typeface="Cambria" panose="02040503050406030204" pitchFamily="18" charset="0"/>
              </a:rPr>
              <a:t>self.weather = wx.StaticText(self,label='',pos=(180, 150))</a:t>
            </a:r>
          </a:p>
          <a:p>
            <a:pPr lvl="4">
              <a:spcBef>
                <a:spcPts val="300"/>
              </a:spcBef>
            </a:pPr>
            <a:r>
              <a:rPr lang="en-US" sz="3000">
                <a:solidFill>
                  <a:srgbClr val="2402EE"/>
                </a:solidFill>
                <a:latin typeface="Cambria" panose="02040503050406030204" pitchFamily="18" charset="0"/>
                <a:ea typeface="Cambria" panose="02040503050406030204" pitchFamily="18" charset="0"/>
              </a:rPr>
              <a:t>dubao = wx.Button(self,1,'Dự báo',pos=(70,200))</a:t>
            </a:r>
          </a:p>
          <a:p>
            <a:pPr lvl="4">
              <a:spcBef>
                <a:spcPts val="300"/>
              </a:spcBef>
            </a:pPr>
            <a:r>
              <a:rPr lang="en-US" sz="3000">
                <a:solidFill>
                  <a:srgbClr val="2402EE"/>
                </a:solidFill>
                <a:latin typeface="Cambria" panose="02040503050406030204" pitchFamily="18" charset="0"/>
                <a:ea typeface="Cambria" panose="02040503050406030204" pitchFamily="18" charset="0"/>
              </a:rPr>
              <a:t>dubao.SetFocus()</a:t>
            </a:r>
          </a:p>
          <a:p>
            <a:pPr lvl="4">
              <a:spcBef>
                <a:spcPts val="300"/>
              </a:spcBef>
            </a:pPr>
            <a:r>
              <a:rPr lang="en-US" sz="3000">
                <a:solidFill>
                  <a:srgbClr val="2402EE"/>
                </a:solidFill>
                <a:latin typeface="Cambria" panose="02040503050406030204" pitchFamily="18" charset="0"/>
                <a:ea typeface="Cambria" panose="02040503050406030204" pitchFamily="18" charset="0"/>
              </a:rPr>
              <a:t>dong = wx.Button(self,2,'Đóng lại',(185, 200))</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self.Bind(wx.EVT_BUTTON,self.OnCompute,id=1)</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self.Bind(wx.EVT_BUTTON,self.OnClose,id=2)</a:t>
            </a:r>
          </a:p>
          <a:p>
            <a:pPr lvl="4">
              <a:spcBef>
                <a:spcPts val="300"/>
              </a:spcBef>
            </a:pPr>
            <a:r>
              <a:rPr lang="en-US" sz="3000">
                <a:solidFill>
                  <a:srgbClr val="2402EE"/>
                </a:solidFill>
                <a:latin typeface="Cambria" panose="02040503050406030204" pitchFamily="18" charset="0"/>
                <a:ea typeface="Cambria" panose="02040503050406030204" pitchFamily="18" charset="0"/>
              </a:rPr>
              <a:t>self.Bind(wx.EVT_CLOSE, self.OnClose)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31</a:t>
            </a:fld>
            <a:endParaRPr spc="15" dirty="0"/>
          </a:p>
        </p:txBody>
      </p:sp>
      <p:sp>
        <p:nvSpPr>
          <p:cNvPr id="2" name="TextBox 1"/>
          <p:cNvSpPr txBox="1"/>
          <p:nvPr/>
        </p:nvSpPr>
        <p:spPr>
          <a:xfrm>
            <a:off x="527050" y="396875"/>
            <a:ext cx="10363200" cy="5062924"/>
          </a:xfrm>
          <a:prstGeom prst="rect">
            <a:avLst/>
          </a:prstGeom>
          <a:noFill/>
        </p:spPr>
        <p:txBody>
          <a:bodyPr wrap="square" rtlCol="0">
            <a:spAutoFit/>
          </a:bodyPr>
          <a:lstStyle/>
          <a:p>
            <a:pPr>
              <a:spcBef>
                <a:spcPts val="600"/>
              </a:spcBef>
            </a:pPr>
            <a:r>
              <a:rPr lang="en-US" sz="3600">
                <a:solidFill>
                  <a:srgbClr val="2402EE"/>
                </a:solidFill>
                <a:latin typeface="Cambria" panose="02040503050406030204" pitchFamily="18" charset="0"/>
                <a:ea typeface="Cambria" panose="02040503050406030204" pitchFamily="18" charset="0"/>
              </a:rPr>
              <a:t>	def OnCompute( self,event ):</a:t>
            </a:r>
          </a:p>
          <a:p>
            <a:pPr lvl="4">
              <a:spcBef>
                <a:spcPts val="600"/>
              </a:spcBef>
            </a:pPr>
            <a:r>
              <a:rPr lang="en-US" sz="3600">
                <a:solidFill>
                  <a:srgbClr val="2402EE"/>
                </a:solidFill>
                <a:latin typeface="Cambria" panose="02040503050406030204" pitchFamily="18" charset="0"/>
                <a:ea typeface="Cambria" panose="02040503050406030204" pitchFamily="18" charset="0"/>
              </a:rPr>
              <a:t>D = self.height.GetValue()</a:t>
            </a:r>
          </a:p>
          <a:p>
            <a:pPr lvl="4">
              <a:spcBef>
                <a:spcPts val="600"/>
              </a:spcBef>
            </a:pPr>
            <a:r>
              <a:rPr lang="en-US" sz="3600">
                <a:solidFill>
                  <a:srgbClr val="2402EE"/>
                </a:solidFill>
                <a:latin typeface="Cambria" panose="02040503050406030204" pitchFamily="18" charset="0"/>
                <a:ea typeface="Cambria" panose="02040503050406030204" pitchFamily="18" charset="0"/>
              </a:rPr>
              <a:t>M = self.cloud.GetValue()</a:t>
            </a:r>
          </a:p>
          <a:p>
            <a:pPr lvl="4">
              <a:spcBef>
                <a:spcPts val="600"/>
              </a:spcBef>
            </a:pPr>
            <a:r>
              <a:rPr lang="en-US" sz="3600">
                <a:solidFill>
                  <a:srgbClr val="2402EE"/>
                </a:solidFill>
                <a:latin typeface="Cambria" panose="02040503050406030204" pitchFamily="18" charset="0"/>
                <a:ea typeface="Cambria" panose="02040503050406030204" pitchFamily="18" charset="0"/>
              </a:rPr>
              <a:t>W = fk.folksongweather(D,M)</a:t>
            </a:r>
          </a:p>
          <a:p>
            <a:pPr lvl="4">
              <a:spcBef>
                <a:spcPts val="600"/>
              </a:spcBef>
            </a:pPr>
            <a:r>
              <a:rPr lang="en-US" sz="3600">
                <a:solidFill>
                  <a:srgbClr val="2402EE"/>
                </a:solidFill>
                <a:latin typeface="Cambria" panose="02040503050406030204" pitchFamily="18" charset="0"/>
                <a:ea typeface="Cambria" panose="02040503050406030204" pitchFamily="18" charset="0"/>
              </a:rPr>
              <a:t>S = "%5.2f" % (W)</a:t>
            </a:r>
          </a:p>
          <a:p>
            <a:pPr lvl="4">
              <a:spcBef>
                <a:spcPts val="600"/>
              </a:spcBef>
            </a:pPr>
            <a:r>
              <a:rPr lang="en-US" sz="3600">
                <a:solidFill>
                  <a:srgbClr val="2402EE"/>
                </a:solidFill>
                <a:latin typeface="Cambria" panose="02040503050406030204" pitchFamily="18" charset="0"/>
                <a:ea typeface="Cambria" panose="02040503050406030204" pitchFamily="18" charset="0"/>
              </a:rPr>
              <a:t>self.weather.SetLabel( S )</a:t>
            </a:r>
          </a:p>
          <a:p>
            <a:pPr>
              <a:spcBef>
                <a:spcPts val="600"/>
              </a:spcBef>
            </a:pPr>
            <a:r>
              <a:rPr lang="en-US" sz="3600">
                <a:solidFill>
                  <a:srgbClr val="2402EE"/>
                </a:solidFill>
                <a:latin typeface="Cambria" panose="02040503050406030204" pitchFamily="18" charset="0"/>
                <a:ea typeface="Cambria" panose="02040503050406030204" pitchFamily="18" charset="0"/>
              </a:rPr>
              <a:t>	def OnClose( self,event ):</a:t>
            </a:r>
          </a:p>
          <a:p>
            <a:pPr>
              <a:spcBef>
                <a:spcPts val="600"/>
              </a:spcBef>
            </a:pPr>
            <a:r>
              <a:rPr lang="en-US" sz="3600">
                <a:solidFill>
                  <a:srgbClr val="2402EE"/>
                </a:solidFill>
                <a:latin typeface="Cambria" panose="02040503050406030204" pitchFamily="18" charset="0"/>
                <a:ea typeface="Cambria" panose="02040503050406030204" pitchFamily="18" charset="0"/>
              </a:rPr>
              <a:t>		self.Destroy()</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850" y="224979"/>
            <a:ext cx="8152012" cy="716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50850" y="5714054"/>
            <a:ext cx="12675603" cy="3170099"/>
          </a:xfrm>
          <a:prstGeom prst="rect">
            <a:avLst/>
          </a:prstGeom>
        </p:spPr>
        <p:txBody>
          <a:bodyPr wrap="square">
            <a:spAutoFit/>
          </a:bodyPr>
          <a:lstStyle/>
          <a:p>
            <a:pPr>
              <a:spcBef>
                <a:spcPts val="600"/>
              </a:spcBef>
            </a:pPr>
            <a:r>
              <a:rPr lang="vi-VN" sz="3600">
                <a:solidFill>
                  <a:srgbClr val="2402EE"/>
                </a:solidFill>
                <a:latin typeface="Cambria" panose="02040503050406030204" pitchFamily="18" charset="0"/>
                <a:ea typeface="Cambria" panose="02040503050406030204" pitchFamily="18" charset="0"/>
              </a:rPr>
              <a:t>class MyApp( wx.App ):</a:t>
            </a:r>
          </a:p>
          <a:p>
            <a:pPr>
              <a:spcBef>
                <a:spcPts val="600"/>
              </a:spcBef>
            </a:pPr>
            <a:r>
              <a:rPr lang="en-US" sz="3600">
                <a:solidFill>
                  <a:srgbClr val="2402EE"/>
                </a:solidFill>
                <a:latin typeface="Cambria" panose="02040503050406030204" pitchFamily="18" charset="0"/>
                <a:ea typeface="Cambria" panose="02040503050406030204" pitchFamily="18" charset="0"/>
              </a:rPr>
              <a:t>	</a:t>
            </a:r>
            <a:r>
              <a:rPr lang="vi-VN" sz="3600">
                <a:solidFill>
                  <a:srgbClr val="2402EE"/>
                </a:solidFill>
                <a:latin typeface="Cambria" panose="02040503050406030204" pitchFamily="18" charset="0"/>
                <a:ea typeface="Cambria" panose="02040503050406030204" pitchFamily="18" charset="0"/>
              </a:rPr>
              <a:t>def OnInit( self ):</a:t>
            </a:r>
          </a:p>
          <a:p>
            <a:pPr>
              <a:spcBef>
                <a:spcPts val="600"/>
              </a:spcBef>
            </a:pPr>
            <a:r>
              <a:rPr lang="en-US" sz="3600">
                <a:solidFill>
                  <a:srgbClr val="2402EE"/>
                </a:solidFill>
                <a:latin typeface="Cambria" panose="02040503050406030204" pitchFamily="18" charset="0"/>
                <a:ea typeface="Cambria" panose="02040503050406030204" pitchFamily="18" charset="0"/>
              </a:rPr>
              <a:t>		</a:t>
            </a:r>
            <a:r>
              <a:rPr lang="vi-VN" sz="3600">
                <a:solidFill>
                  <a:srgbClr val="2402EE"/>
                </a:solidFill>
                <a:latin typeface="Cambria" panose="02040503050406030204" pitchFamily="18" charset="0"/>
                <a:ea typeface="Cambria" panose="02040503050406030204" pitchFamily="18" charset="0"/>
              </a:rPr>
              <a:t>fr = MyFrame( None,-1,"Hệ điều khiển mờ" )</a:t>
            </a:r>
          </a:p>
          <a:p>
            <a:pPr lvl="4">
              <a:spcBef>
                <a:spcPts val="600"/>
              </a:spcBef>
            </a:pPr>
            <a:r>
              <a:rPr lang="vi-VN" sz="3600">
                <a:solidFill>
                  <a:srgbClr val="2402EE"/>
                </a:solidFill>
                <a:latin typeface="Cambria" panose="02040503050406030204" pitchFamily="18" charset="0"/>
                <a:ea typeface="Cambria" panose="02040503050406030204" pitchFamily="18" charset="0"/>
              </a:rPr>
              <a:t>fr.Show()</a:t>
            </a:r>
          </a:p>
          <a:p>
            <a:pPr lvl="4">
              <a:spcBef>
                <a:spcPts val="600"/>
              </a:spcBef>
            </a:pPr>
            <a:r>
              <a:rPr lang="vi-VN" sz="3600">
                <a:solidFill>
                  <a:srgbClr val="2402EE"/>
                </a:solidFill>
                <a:latin typeface="Cambria" panose="02040503050406030204" pitchFamily="18" charset="0"/>
                <a:ea typeface="Cambria" panose="02040503050406030204" pitchFamily="18" charset="0"/>
              </a:rPr>
              <a:t>return True</a:t>
            </a:r>
          </a:p>
        </p:txBody>
      </p:sp>
      <p:sp>
        <p:nvSpPr>
          <p:cNvPr id="10" name="Rectangle 9"/>
          <p:cNvSpPr/>
          <p:nvPr/>
        </p:nvSpPr>
        <p:spPr>
          <a:xfrm>
            <a:off x="7198226" y="8626475"/>
            <a:ext cx="6629400" cy="2092881"/>
          </a:xfrm>
          <a:prstGeom prst="rect">
            <a:avLst/>
          </a:prstGeom>
          <a:ln>
            <a:solidFill>
              <a:schemeClr val="tx1"/>
            </a:solidFill>
          </a:ln>
        </p:spPr>
        <p:txBody>
          <a:bodyPr wrap="square">
            <a:spAutoFit/>
          </a:bodyPr>
          <a:lstStyle/>
          <a:p>
            <a:pPr marL="288925">
              <a:spcBef>
                <a:spcPts val="600"/>
              </a:spcBef>
            </a:pPr>
            <a:r>
              <a:rPr lang="vi-VN" sz="4000">
                <a:solidFill>
                  <a:srgbClr val="2402EE"/>
                </a:solidFill>
                <a:latin typeface="Cambria" panose="02040503050406030204" pitchFamily="18" charset="0"/>
                <a:ea typeface="Cambria" panose="02040503050406030204" pitchFamily="18" charset="0"/>
              </a:rPr>
              <a:t>### Chương trình chính</a:t>
            </a:r>
          </a:p>
          <a:p>
            <a:pPr marL="288925">
              <a:spcBef>
                <a:spcPts val="600"/>
              </a:spcBef>
            </a:pPr>
            <a:r>
              <a:rPr lang="vi-VN" sz="4000">
                <a:solidFill>
                  <a:srgbClr val="2402EE"/>
                </a:solidFill>
                <a:latin typeface="Cambria" panose="02040503050406030204" pitchFamily="18" charset="0"/>
                <a:ea typeface="Cambria" panose="02040503050406030204" pitchFamily="18" charset="0"/>
              </a:rPr>
              <a:t>app = MyApp(0)</a:t>
            </a:r>
          </a:p>
          <a:p>
            <a:pPr marL="288925">
              <a:spcBef>
                <a:spcPts val="600"/>
              </a:spcBef>
            </a:pPr>
            <a:r>
              <a:rPr lang="vi-VN" sz="4000">
                <a:solidFill>
                  <a:srgbClr val="2402EE"/>
                </a:solidFill>
                <a:latin typeface="Cambria" panose="02040503050406030204" pitchFamily="18" charset="0"/>
                <a:ea typeface="Cambria" panose="02040503050406030204" pitchFamily="18" charset="0"/>
              </a:rPr>
              <a:t>app.MainLoop()</a:t>
            </a:r>
            <a:endParaRPr lang="en-US" sz="4000">
              <a:solidFill>
                <a:srgbClr val="2402EE"/>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361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050" y="1238907"/>
            <a:ext cx="11887200" cy="769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bject 2"/>
          <p:cNvSpPr txBox="1"/>
          <p:nvPr/>
        </p:nvSpPr>
        <p:spPr>
          <a:xfrm>
            <a:off x="374650" y="396875"/>
            <a:ext cx="9448800" cy="9648795"/>
          </a:xfrm>
          <a:prstGeom prst="rect">
            <a:avLst/>
          </a:prstGeom>
        </p:spPr>
        <p:txBody>
          <a:bodyPr vert="horz" wrap="square" lIns="0" tIns="45720" rIns="0" bIns="0" rtlCol="0">
            <a:spAutoFit/>
          </a:bodyPr>
          <a:lstStyle/>
          <a:p>
            <a:pPr marL="502284" indent="-502920">
              <a:lnSpc>
                <a:spcPct val="150000"/>
              </a:lnSpc>
              <a:buSzPct val="123529"/>
              <a:buFont typeface="Cambria"/>
              <a:buChar char="•"/>
              <a:tabLst>
                <a:tab pos="502920" algn="l"/>
              </a:tabLst>
            </a:pPr>
            <a:r>
              <a:rPr sz="4400" b="1" i="1" dirty="0">
                <a:latin typeface="Cambria"/>
                <a:cs typeface="Cambria"/>
              </a:rPr>
              <a:t>Xếp hạng tín dụng </a:t>
            </a:r>
            <a:r>
              <a:rPr sz="4400" dirty="0">
                <a:latin typeface="Cambria"/>
                <a:cs typeface="Cambria"/>
              </a:rPr>
              <a:t>được phân </a:t>
            </a:r>
            <a:r>
              <a:rPr sz="4400">
                <a:latin typeface="Cambria"/>
                <a:cs typeface="Cambria"/>
              </a:rPr>
              <a:t>thành 3</a:t>
            </a:r>
            <a:r>
              <a:rPr lang="en-US" sz="4400">
                <a:latin typeface="Cambria"/>
                <a:cs typeface="Cambria"/>
              </a:rPr>
              <a:t> </a:t>
            </a:r>
            <a:r>
              <a:rPr sz="4400">
                <a:latin typeface="Cambria"/>
                <a:cs typeface="Cambria"/>
              </a:rPr>
              <a:t>mức </a:t>
            </a:r>
            <a:r>
              <a:rPr sz="4400" dirty="0">
                <a:latin typeface="Cambria"/>
                <a:cs typeface="Cambria"/>
              </a:rPr>
              <a:t>trong </a:t>
            </a:r>
            <a:r>
              <a:rPr sz="4400">
                <a:latin typeface="Cambria"/>
                <a:cs typeface="Cambria"/>
              </a:rPr>
              <a:t>khoảng đi</a:t>
            </a:r>
            <a:r>
              <a:rPr lang="en-US" sz="4400">
                <a:latin typeface="Cambria"/>
                <a:cs typeface="Cambria"/>
              </a:rPr>
              <a:t>ể</a:t>
            </a:r>
            <a:r>
              <a:rPr sz="4400">
                <a:latin typeface="Cambria"/>
                <a:cs typeface="Cambria"/>
              </a:rPr>
              <a:t>m </a:t>
            </a:r>
            <a:r>
              <a:rPr sz="4400" dirty="0">
                <a:latin typeface="Cambria"/>
                <a:cs typeface="Cambria"/>
              </a:rPr>
              <a:t>[</a:t>
            </a:r>
            <a:r>
              <a:rPr sz="4400">
                <a:latin typeface="Cambria"/>
                <a:cs typeface="Cambria"/>
              </a:rPr>
              <a:t>0,</a:t>
            </a:r>
            <a:r>
              <a:rPr lang="en-US" sz="4400">
                <a:latin typeface="Cambria"/>
                <a:cs typeface="Cambria"/>
              </a:rPr>
              <a:t> </a:t>
            </a:r>
            <a:r>
              <a:rPr sz="4400">
                <a:latin typeface="Cambria"/>
                <a:cs typeface="Cambria"/>
              </a:rPr>
              <a:t>10</a:t>
            </a:r>
            <a:r>
              <a:rPr sz="4400" dirty="0">
                <a:latin typeface="Cambria"/>
                <a:cs typeface="Cambria"/>
              </a:rPr>
              <a:t>]</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a:t>
            </a:r>
            <a:r>
              <a:rPr sz="4400">
                <a:solidFill>
                  <a:srgbClr val="011993"/>
                </a:solidFill>
                <a:latin typeface="Cambria"/>
                <a:cs typeface="Cambria"/>
              </a:rPr>
              <a:t>ro th</a:t>
            </a:r>
            <a:r>
              <a:rPr lang="en-US" sz="4400">
                <a:solidFill>
                  <a:srgbClr val="011993"/>
                </a:solidFill>
                <a:latin typeface="Cambria"/>
                <a:cs typeface="Cambria"/>
              </a:rPr>
              <a:t>ấ</a:t>
            </a:r>
            <a:r>
              <a:rPr sz="4400">
                <a:solidFill>
                  <a:srgbClr val="011993"/>
                </a:solidFill>
                <a:latin typeface="Cambria"/>
                <a:cs typeface="Cambria"/>
              </a:rPr>
              <a:t>p</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ro trung bı̀nh</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Rủi ro cao</a:t>
            </a:r>
            <a:endParaRPr sz="4400">
              <a:latin typeface="Cambria"/>
              <a:cs typeface="Cambria"/>
            </a:endParaRPr>
          </a:p>
          <a:p>
            <a:pPr marL="502284" marR="154305" indent="-502920">
              <a:lnSpc>
                <a:spcPct val="150000"/>
              </a:lnSpc>
              <a:buSzPct val="123529"/>
              <a:buFont typeface="Cambria"/>
              <a:buChar char="•"/>
              <a:tabLst>
                <a:tab pos="502920" algn="l"/>
              </a:tabLst>
            </a:pPr>
            <a:r>
              <a:rPr sz="4400" b="1" i="1" dirty="0">
                <a:latin typeface="Cambria"/>
                <a:cs typeface="Cambria"/>
              </a:rPr>
              <a:t>Nhân thân</a:t>
            </a:r>
            <a:r>
              <a:rPr sz="4400" dirty="0">
                <a:latin typeface="Cambria"/>
                <a:cs typeface="Cambria"/>
              </a:rPr>
              <a:t>, </a:t>
            </a:r>
            <a:r>
              <a:rPr sz="4400" b="1" i="1" dirty="0">
                <a:latin typeface="Cambria"/>
                <a:cs typeface="Cambria"/>
              </a:rPr>
              <a:t>tài chính </a:t>
            </a:r>
            <a:r>
              <a:rPr sz="4400" dirty="0">
                <a:latin typeface="Cambria"/>
                <a:cs typeface="Cambria"/>
              </a:rPr>
              <a:t>và </a:t>
            </a:r>
            <a:r>
              <a:rPr sz="4400" b="1" i="1" dirty="0">
                <a:latin typeface="Cambria"/>
                <a:cs typeface="Cambria"/>
              </a:rPr>
              <a:t>tài </a:t>
            </a:r>
            <a:r>
              <a:rPr sz="4400" b="1" i="1">
                <a:latin typeface="Cambria"/>
                <a:cs typeface="Cambria"/>
              </a:rPr>
              <a:t>sản </a:t>
            </a:r>
            <a:r>
              <a:rPr sz="4400">
                <a:latin typeface="Cambria"/>
                <a:cs typeface="Cambria"/>
              </a:rPr>
              <a:t>được</a:t>
            </a:r>
            <a:r>
              <a:rPr lang="en-US" sz="4400">
                <a:latin typeface="Cambria"/>
                <a:cs typeface="Cambria"/>
              </a:rPr>
              <a:t> </a:t>
            </a:r>
            <a:r>
              <a:rPr sz="4400">
                <a:latin typeface="Cambria"/>
                <a:cs typeface="Cambria"/>
              </a:rPr>
              <a:t>pha</a:t>
            </a:r>
            <a:r>
              <a:rPr sz="4400" dirty="0">
                <a:latin typeface="Cambria"/>
                <a:cs typeface="Cambria"/>
              </a:rPr>
              <a:t>̂n thành 3 loại trong khoảng [</a:t>
            </a:r>
            <a:r>
              <a:rPr sz="4400">
                <a:latin typeface="Cambria"/>
                <a:cs typeface="Cambria"/>
              </a:rPr>
              <a:t>0,</a:t>
            </a:r>
            <a:r>
              <a:rPr lang="en-US" sz="4400">
                <a:latin typeface="Cambria"/>
                <a:cs typeface="Cambria"/>
              </a:rPr>
              <a:t> </a:t>
            </a:r>
            <a:r>
              <a:rPr sz="4400">
                <a:latin typeface="Cambria"/>
                <a:cs typeface="Cambria"/>
              </a:rPr>
              <a:t>10</a:t>
            </a:r>
            <a:r>
              <a:rPr sz="4400" dirty="0">
                <a:latin typeface="Cambria"/>
                <a:cs typeface="Cambria"/>
              </a:rPr>
              <a:t>]</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a:solidFill>
                  <a:srgbClr val="011993"/>
                </a:solidFill>
                <a:latin typeface="Cambria"/>
                <a:cs typeface="Cambria"/>
              </a:rPr>
              <a:t>Y</a:t>
            </a:r>
            <a:r>
              <a:rPr lang="en-US" sz="4400">
                <a:solidFill>
                  <a:srgbClr val="011993"/>
                </a:solidFill>
                <a:latin typeface="Cambria"/>
                <a:cs typeface="Cambria"/>
              </a:rPr>
              <a:t>ế</a:t>
            </a:r>
            <a:r>
              <a:rPr sz="4400">
                <a:solidFill>
                  <a:srgbClr val="011993"/>
                </a:solidFill>
                <a:latin typeface="Cambria"/>
                <a:cs typeface="Cambria"/>
              </a:rPr>
              <a:t>u</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Trung bı̀nh</a:t>
            </a:r>
            <a:endParaRPr sz="4400">
              <a:latin typeface="Cambria"/>
              <a:cs typeface="Cambria"/>
            </a:endParaRPr>
          </a:p>
          <a:p>
            <a:pPr marL="1046480" lvl="1" indent="-544830">
              <a:lnSpc>
                <a:spcPct val="100000"/>
              </a:lnSpc>
              <a:spcBef>
                <a:spcPts val="600"/>
              </a:spcBef>
              <a:buSzPct val="123529"/>
              <a:buFont typeface="Microsoft Sans Serif"/>
              <a:buChar char="‣"/>
              <a:tabLst>
                <a:tab pos="1047115" algn="l"/>
              </a:tabLst>
            </a:pPr>
            <a:r>
              <a:rPr sz="4400" dirty="0">
                <a:solidFill>
                  <a:srgbClr val="011993"/>
                </a:solidFill>
                <a:latin typeface="Cambria"/>
                <a:cs typeface="Cambria"/>
              </a:rPr>
              <a:t>Mạnh</a:t>
            </a:r>
            <a:endParaRPr sz="4400">
              <a:latin typeface="Cambria"/>
              <a:cs typeface="Cambria"/>
            </a:endParaRPr>
          </a:p>
        </p:txBody>
      </p:sp>
      <p:sp>
        <p:nvSpPr>
          <p:cNvPr id="3" name="object 3"/>
          <p:cNvSpPr txBox="1"/>
          <p:nvPr/>
        </p:nvSpPr>
        <p:spPr>
          <a:xfrm>
            <a:off x="667927" y="9820602"/>
            <a:ext cx="34290" cy="118745"/>
          </a:xfrm>
          <a:prstGeom prst="rect">
            <a:avLst/>
          </a:prstGeom>
        </p:spPr>
        <p:txBody>
          <a:bodyPr vert="horz" wrap="square" lIns="0" tIns="13335" rIns="0" bIns="0" rtlCol="0">
            <a:spAutoFit/>
          </a:bodyPr>
          <a:lstStyle/>
          <a:p>
            <a:pPr>
              <a:lnSpc>
                <a:spcPct val="100000"/>
              </a:lnSpc>
              <a:spcBef>
                <a:spcPts val="105"/>
              </a:spcBef>
            </a:pPr>
            <a:r>
              <a:rPr sz="600" dirty="0">
                <a:latin typeface="Cambria"/>
                <a:cs typeface="Cambria"/>
              </a:rPr>
              <a:t>•</a:t>
            </a:r>
            <a:endParaRPr sz="600">
              <a:latin typeface="Cambria"/>
              <a:cs typeface="Cambria"/>
            </a:endParaRPr>
          </a:p>
        </p:txBody>
      </p:sp>
      <p:sp>
        <p:nvSpPr>
          <p:cNvPr id="5" name="object 5"/>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6" name="object 6"/>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4</a:t>
            </a:fld>
            <a:endParaRPr spc="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4650" y="1003463"/>
            <a:ext cx="9235010" cy="755976"/>
          </a:xfrm>
          <a:prstGeom prst="rect">
            <a:avLst/>
          </a:prstGeom>
        </p:spPr>
        <p:txBody>
          <a:bodyPr vert="horz" wrap="square" lIns="0" tIns="17145" rIns="0" bIns="0" rtlCol="0">
            <a:spAutoFit/>
          </a:bodyPr>
          <a:lstStyle/>
          <a:p>
            <a:pPr marL="514984" indent="-502920">
              <a:lnSpc>
                <a:spcPct val="100000"/>
              </a:lnSpc>
              <a:spcBef>
                <a:spcPts val="135"/>
              </a:spcBef>
              <a:buSzPct val="123529"/>
              <a:buChar char="•"/>
              <a:tabLst>
                <a:tab pos="515620" algn="l"/>
              </a:tabLst>
            </a:pPr>
            <a:r>
              <a:rPr sz="4800">
                <a:latin typeface="Cambria"/>
                <a:cs typeface="Cambria"/>
              </a:rPr>
              <a:t>Các </a:t>
            </a:r>
            <a:r>
              <a:rPr lang="vi-VN" sz="4800">
                <a:latin typeface="Cambria"/>
                <a:cs typeface="Cambria"/>
              </a:rPr>
              <a:t>tập </a:t>
            </a:r>
            <a:r>
              <a:rPr sz="4800">
                <a:latin typeface="Cambria"/>
                <a:cs typeface="Cambria"/>
              </a:rPr>
              <a:t>mờ có th</a:t>
            </a:r>
            <a:r>
              <a:rPr lang="en-US" sz="4800">
                <a:latin typeface="Cambria"/>
                <a:cs typeface="Cambria"/>
              </a:rPr>
              <a:t>ể</a:t>
            </a:r>
            <a:r>
              <a:rPr sz="4800">
                <a:latin typeface="Cambria"/>
                <a:cs typeface="Cambria"/>
              </a:rPr>
              <a:t> </a:t>
            </a:r>
            <a:r>
              <a:rPr sz="4800" dirty="0">
                <a:latin typeface="Cambria"/>
                <a:cs typeface="Cambria"/>
              </a:rPr>
              <a:t>mô tả </a:t>
            </a:r>
            <a:r>
              <a:rPr sz="4800">
                <a:latin typeface="Cambria"/>
                <a:cs typeface="Cambria"/>
              </a:rPr>
              <a:t>như sau</a:t>
            </a:r>
            <a:r>
              <a:rPr lang="en-US" sz="4800">
                <a:latin typeface="Cambria"/>
                <a:cs typeface="Cambria"/>
              </a:rPr>
              <a:t>:</a:t>
            </a:r>
            <a:endParaRPr sz="4800">
              <a:latin typeface="Cambria"/>
              <a:cs typeface="Cambria"/>
            </a:endParaRPr>
          </a:p>
        </p:txBody>
      </p:sp>
      <p:sp>
        <p:nvSpPr>
          <p:cNvPr id="6" name="object 6"/>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5</a:t>
            </a:fld>
            <a:endParaRPr spc="15"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650" y="168275"/>
            <a:ext cx="7298222"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3140075"/>
            <a:ext cx="745783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0650" y="5822315"/>
            <a:ext cx="7277278"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863" y="625475"/>
            <a:ext cx="12415444" cy="838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bject 2"/>
          <p:cNvSpPr txBox="1"/>
          <p:nvPr/>
        </p:nvSpPr>
        <p:spPr>
          <a:xfrm>
            <a:off x="146050" y="625475"/>
            <a:ext cx="7315199" cy="9485930"/>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800" b="1">
                <a:latin typeface="Cambria"/>
                <a:cs typeface="Cambria"/>
              </a:rPr>
              <a:t>Với s</a:t>
            </a:r>
            <a:r>
              <a:rPr lang="en-US" sz="4800" b="1">
                <a:latin typeface="Cambria"/>
                <a:cs typeface="Cambria"/>
              </a:rPr>
              <a:t>ố</a:t>
            </a:r>
            <a:r>
              <a:rPr sz="4800" b="1">
                <a:latin typeface="Cambria"/>
                <a:cs typeface="Cambria"/>
              </a:rPr>
              <a:t> li</a:t>
            </a:r>
            <a:r>
              <a:rPr lang="vi-VN" sz="4800" b="1">
                <a:latin typeface="Cambria"/>
                <a:cs typeface="Cambria"/>
              </a:rPr>
              <a:t>ệ</a:t>
            </a:r>
            <a:r>
              <a:rPr sz="4800" b="1">
                <a:latin typeface="Cambria"/>
                <a:cs typeface="Cambria"/>
              </a:rPr>
              <a:t>u</a:t>
            </a: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Nhân thân [</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10</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à</a:t>
            </a:r>
            <a:r>
              <a:rPr sz="4400">
                <a:solidFill>
                  <a:srgbClr val="011993"/>
                </a:solidFill>
                <a:latin typeface="Cambria"/>
                <a:cs typeface="Cambria"/>
              </a:rPr>
              <a:t>i ch</a:t>
            </a:r>
            <a:r>
              <a:rPr lang="en-US" sz="4400">
                <a:solidFill>
                  <a:srgbClr val="011993"/>
                </a:solidFill>
                <a:latin typeface="Cambria"/>
                <a:cs typeface="Cambria"/>
              </a:rPr>
              <a:t>í</a:t>
            </a:r>
            <a:r>
              <a:rPr sz="4400">
                <a:solidFill>
                  <a:srgbClr val="011993"/>
                </a:solidFill>
                <a:latin typeface="Cambria"/>
                <a:cs typeface="Cambria"/>
              </a:rPr>
              <a:t>nh </a:t>
            </a:r>
            <a:r>
              <a:rPr sz="4400" dirty="0">
                <a:solidFill>
                  <a:srgbClr val="011993"/>
                </a:solidFill>
                <a:latin typeface="Cambria"/>
                <a:cs typeface="Cambria"/>
              </a:rPr>
              <a:t>[</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3</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à</a:t>
            </a:r>
            <a:r>
              <a:rPr sz="4400">
                <a:solidFill>
                  <a:srgbClr val="011993"/>
                </a:solidFill>
                <a:latin typeface="Cambria"/>
                <a:cs typeface="Cambria"/>
              </a:rPr>
              <a:t>i s</a:t>
            </a:r>
            <a:r>
              <a:rPr lang="en-US" sz="4400">
                <a:solidFill>
                  <a:srgbClr val="011993"/>
                </a:solidFill>
                <a:latin typeface="Cambria"/>
                <a:cs typeface="Cambria"/>
              </a:rPr>
              <a:t>ả</a:t>
            </a:r>
            <a:r>
              <a:rPr sz="4400">
                <a:solidFill>
                  <a:srgbClr val="011993"/>
                </a:solidFill>
                <a:latin typeface="Cambria"/>
                <a:cs typeface="Cambria"/>
              </a:rPr>
              <a:t>n </a:t>
            </a:r>
            <a:r>
              <a:rPr lang="en-US" sz="4400">
                <a:solidFill>
                  <a:srgbClr val="011993"/>
                </a:solidFill>
                <a:latin typeface="Cambria"/>
                <a:cs typeface="Cambria"/>
              </a:rPr>
              <a:t>đả</a:t>
            </a:r>
            <a:r>
              <a:rPr sz="4400">
                <a:solidFill>
                  <a:srgbClr val="011993"/>
                </a:solidFill>
                <a:latin typeface="Cambria"/>
                <a:cs typeface="Cambria"/>
              </a:rPr>
              <a:t>m b</a:t>
            </a:r>
            <a:r>
              <a:rPr lang="en-US" sz="4400">
                <a:solidFill>
                  <a:srgbClr val="011993"/>
                </a:solidFill>
                <a:latin typeface="Cambria"/>
                <a:cs typeface="Cambria"/>
              </a:rPr>
              <a:t>ả</a:t>
            </a:r>
            <a:r>
              <a:rPr sz="4400">
                <a:solidFill>
                  <a:srgbClr val="011993"/>
                </a:solidFill>
                <a:latin typeface="Cambria"/>
                <a:cs typeface="Cambria"/>
              </a:rPr>
              <a:t>o </a:t>
            </a:r>
            <a:r>
              <a:rPr sz="4400" dirty="0">
                <a:solidFill>
                  <a:srgbClr val="011993"/>
                </a:solidFill>
                <a:latin typeface="Cambria"/>
                <a:cs typeface="Cambria"/>
              </a:rPr>
              <a:t>[</a:t>
            </a:r>
            <a:r>
              <a:rPr sz="4400">
                <a:solidFill>
                  <a:srgbClr val="011993"/>
                </a:solidFill>
                <a:latin typeface="Cambria"/>
                <a:cs typeface="Cambria"/>
              </a:rPr>
              <a:t>0,</a:t>
            </a:r>
            <a:r>
              <a:rPr lang="en-US" sz="4400">
                <a:solidFill>
                  <a:srgbClr val="011993"/>
                </a:solidFill>
                <a:latin typeface="Cambria"/>
                <a:cs typeface="Cambria"/>
              </a:rPr>
              <a:t> </a:t>
            </a:r>
            <a:r>
              <a:rPr sz="4400">
                <a:solidFill>
                  <a:srgbClr val="011993"/>
                </a:solidFill>
                <a:latin typeface="Cambria"/>
                <a:cs typeface="Cambria"/>
              </a:rPr>
              <a:t>10</a:t>
            </a:r>
            <a:r>
              <a:rPr sz="4400" dirty="0">
                <a:solidFill>
                  <a:srgbClr val="011993"/>
                </a:solidFill>
                <a:latin typeface="Cambria"/>
                <a:cs typeface="Cambria"/>
              </a:rPr>
              <a:t>]: 5</a:t>
            </a:r>
            <a:endParaRPr sz="4400">
              <a:latin typeface="Cambria"/>
              <a:cs typeface="Cambria"/>
            </a:endParaRPr>
          </a:p>
          <a:p>
            <a:pPr marL="514984" indent="-502920">
              <a:lnSpc>
                <a:spcPct val="150000"/>
              </a:lnSpc>
              <a:buSzPct val="123529"/>
              <a:buChar char="•"/>
              <a:tabLst>
                <a:tab pos="515620" algn="l"/>
              </a:tabLst>
            </a:pPr>
            <a:r>
              <a:rPr sz="4800" b="1">
                <a:latin typeface="Cambria"/>
                <a:cs typeface="Cambria"/>
              </a:rPr>
              <a:t>K</a:t>
            </a:r>
            <a:r>
              <a:rPr lang="en-US" sz="4800" b="1">
                <a:latin typeface="Cambria"/>
                <a:cs typeface="Cambria"/>
              </a:rPr>
              <a:t>ế</a:t>
            </a:r>
            <a:r>
              <a:rPr sz="4800" b="1">
                <a:latin typeface="Cambria"/>
                <a:cs typeface="Cambria"/>
              </a:rPr>
              <a:t>t </a:t>
            </a:r>
            <a:r>
              <a:rPr sz="4800" b="1" dirty="0">
                <a:latin typeface="Cambria"/>
                <a:cs typeface="Cambria"/>
              </a:rPr>
              <a:t>quả</a:t>
            </a:r>
            <a:endParaRPr sz="4800" b="1">
              <a:latin typeface="Cambria"/>
              <a:cs typeface="Cambria"/>
            </a:endParaRPr>
          </a:p>
          <a:p>
            <a:pPr marL="1059180" marR="5080" lvl="1" indent="-544830">
              <a:lnSpc>
                <a:spcPct val="150000"/>
              </a:lnSpc>
              <a:buSzPct val="123529"/>
              <a:buFont typeface="Microsoft Sans Serif"/>
              <a:buChar char="‣"/>
              <a:tabLst>
                <a:tab pos="1059815" algn="l"/>
              </a:tabLst>
            </a:pPr>
            <a:r>
              <a:rPr sz="4400" dirty="0">
                <a:solidFill>
                  <a:srgbClr val="011993"/>
                </a:solidFill>
                <a:latin typeface="Cambria"/>
                <a:cs typeface="Cambria"/>
              </a:rPr>
              <a:t>Với nhân thân </a:t>
            </a:r>
            <a:r>
              <a:rPr sz="4400">
                <a:solidFill>
                  <a:srgbClr val="011993"/>
                </a:solidFill>
                <a:latin typeface="Cambria"/>
                <a:cs typeface="Cambria"/>
              </a:rPr>
              <a:t>10 đi</a:t>
            </a:r>
            <a:r>
              <a:rPr lang="en-US" sz="4400">
                <a:solidFill>
                  <a:srgbClr val="011993"/>
                </a:solidFill>
                <a:latin typeface="Cambria"/>
                <a:cs typeface="Cambria"/>
              </a:rPr>
              <a:t>ể</a:t>
            </a:r>
            <a:r>
              <a:rPr sz="4400">
                <a:solidFill>
                  <a:srgbClr val="011993"/>
                </a:solidFill>
                <a:latin typeface="Cambria"/>
                <a:cs typeface="Cambria"/>
              </a:rPr>
              <a:t>m</a:t>
            </a:r>
            <a:r>
              <a:rPr sz="4400" dirty="0">
                <a:solidFill>
                  <a:srgbClr val="011993"/>
                </a:solidFill>
                <a:latin typeface="Cambria"/>
                <a:cs typeface="Cambria"/>
              </a:rPr>
              <a:t>, tài chı́nh </a:t>
            </a:r>
            <a:r>
              <a:rPr sz="4400">
                <a:solidFill>
                  <a:srgbClr val="011993"/>
                </a:solidFill>
                <a:latin typeface="Cambria"/>
                <a:cs typeface="Cambria"/>
              </a:rPr>
              <a:t>3 đi</a:t>
            </a:r>
            <a:r>
              <a:rPr lang="en-US" sz="4400">
                <a:solidFill>
                  <a:srgbClr val="011993"/>
                </a:solidFill>
                <a:latin typeface="Cambria"/>
                <a:cs typeface="Cambria"/>
              </a:rPr>
              <a:t>ể</a:t>
            </a:r>
            <a:r>
              <a:rPr sz="4400">
                <a:solidFill>
                  <a:srgbClr val="011993"/>
                </a:solidFill>
                <a:latin typeface="Cambria"/>
                <a:cs typeface="Cambria"/>
              </a:rPr>
              <a:t>m</a:t>
            </a:r>
            <a:r>
              <a:rPr sz="4400" dirty="0">
                <a:solidFill>
                  <a:srgbClr val="011993"/>
                </a:solidFill>
                <a:latin typeface="Cambria"/>
                <a:cs typeface="Cambria"/>
              </a:rPr>
              <a:t>, tài sản đảm bảo </a:t>
            </a:r>
            <a:r>
              <a:rPr sz="4400">
                <a:solidFill>
                  <a:srgbClr val="011993"/>
                </a:solidFill>
                <a:latin typeface="Cambria"/>
                <a:cs typeface="Cambria"/>
              </a:rPr>
              <a:t>5 đi</a:t>
            </a:r>
            <a:r>
              <a:rPr lang="en-US" sz="4400">
                <a:solidFill>
                  <a:srgbClr val="011993"/>
                </a:solidFill>
                <a:latin typeface="Cambria"/>
                <a:cs typeface="Cambria"/>
              </a:rPr>
              <a:t>ể</a:t>
            </a:r>
            <a:r>
              <a:rPr sz="4400">
                <a:solidFill>
                  <a:srgbClr val="011993"/>
                </a:solidFill>
                <a:latin typeface="Cambria"/>
                <a:cs typeface="Cambria"/>
              </a:rPr>
              <a:t>m; x</a:t>
            </a:r>
            <a:r>
              <a:rPr lang="en-US" sz="4400">
                <a:solidFill>
                  <a:srgbClr val="011993"/>
                </a:solidFill>
                <a:latin typeface="Cambria"/>
                <a:cs typeface="Cambria"/>
              </a:rPr>
              <a:t>ế</a:t>
            </a:r>
            <a:r>
              <a:rPr sz="4400">
                <a:solidFill>
                  <a:srgbClr val="011993"/>
                </a:solidFill>
                <a:latin typeface="Cambria"/>
                <a:cs typeface="Cambria"/>
              </a:rPr>
              <a:t>p</a:t>
            </a:r>
            <a:r>
              <a:rPr lang="en-US" sz="4400">
                <a:solidFill>
                  <a:srgbClr val="011993"/>
                </a:solidFill>
                <a:latin typeface="Cambria"/>
                <a:cs typeface="Cambria"/>
              </a:rPr>
              <a:t> </a:t>
            </a:r>
            <a:r>
              <a:rPr sz="4400">
                <a:solidFill>
                  <a:srgbClr val="011993"/>
                </a:solidFill>
                <a:latin typeface="Cambria"/>
                <a:cs typeface="Cambria"/>
              </a:rPr>
              <a:t>hạng </a:t>
            </a:r>
            <a:r>
              <a:rPr sz="4400" dirty="0">
                <a:solidFill>
                  <a:srgbClr val="011993"/>
                </a:solidFill>
                <a:latin typeface="Cambria"/>
                <a:cs typeface="Cambria"/>
              </a:rPr>
              <a:t>tı́nh dụng là </a:t>
            </a:r>
            <a:r>
              <a:rPr sz="4400">
                <a:solidFill>
                  <a:srgbClr val="011993"/>
                </a:solidFill>
                <a:latin typeface="Cambria"/>
                <a:cs typeface="Cambria"/>
              </a:rPr>
              <a:t>5 đi</a:t>
            </a:r>
            <a:r>
              <a:rPr lang="en-US" sz="4400">
                <a:solidFill>
                  <a:srgbClr val="011993"/>
                </a:solidFill>
                <a:latin typeface="Cambria"/>
                <a:cs typeface="Cambria"/>
              </a:rPr>
              <a:t>ể</a:t>
            </a:r>
            <a:r>
              <a:rPr sz="4400">
                <a:solidFill>
                  <a:srgbClr val="011993"/>
                </a:solidFill>
                <a:latin typeface="Cambria"/>
                <a:cs typeface="Cambria"/>
              </a:rPr>
              <a:t>m</a:t>
            </a:r>
            <a:endParaRPr sz="44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6</a:t>
            </a:fld>
            <a:endParaRPr spc="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3292475"/>
            <a:ext cx="14402529" cy="77776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object 2"/>
          <p:cNvSpPr txBox="1">
            <a:spLocks noGrp="1"/>
          </p:cNvSpPr>
          <p:nvPr>
            <p:ph type="title"/>
          </p:nvPr>
        </p:nvSpPr>
        <p:spPr>
          <a:xfrm>
            <a:off x="603250" y="320675"/>
            <a:ext cx="6589733" cy="1090683"/>
          </a:xfrm>
          <a:prstGeom prst="rect">
            <a:avLst/>
          </a:prstGeom>
        </p:spPr>
        <p:txBody>
          <a:bodyPr vert="horz" wrap="square" lIns="0" tIns="13335" rIns="0" bIns="0" rtlCol="0">
            <a:spAutoFit/>
          </a:bodyPr>
          <a:lstStyle/>
          <a:p>
            <a:pPr marL="12700">
              <a:lnSpc>
                <a:spcPct val="100000"/>
              </a:lnSpc>
              <a:spcBef>
                <a:spcPts val="105"/>
              </a:spcBef>
            </a:pPr>
            <a:r>
              <a:rPr sz="7000" b="1" dirty="0">
                <a:solidFill>
                  <a:srgbClr val="004D80"/>
                </a:solidFill>
                <a:latin typeface="Cambria"/>
                <a:cs typeface="Cambria"/>
              </a:rPr>
              <a:t>Bài tập</a:t>
            </a:r>
            <a:endParaRPr sz="7000">
              <a:latin typeface="Cambria"/>
              <a:cs typeface="Cambria"/>
            </a:endParaRPr>
          </a:p>
        </p:txBody>
      </p:sp>
      <p:sp>
        <p:nvSpPr>
          <p:cNvPr id="3" name="object 3"/>
          <p:cNvSpPr txBox="1"/>
          <p:nvPr/>
        </p:nvSpPr>
        <p:spPr>
          <a:xfrm>
            <a:off x="374650" y="1235075"/>
            <a:ext cx="19050000" cy="8125301"/>
          </a:xfrm>
          <a:prstGeom prst="rect">
            <a:avLst/>
          </a:prstGeom>
        </p:spPr>
        <p:txBody>
          <a:bodyPr vert="horz" wrap="square" lIns="0" tIns="0" rIns="0" bIns="0" rtlCol="0">
            <a:spAutoFit/>
          </a:bodyPr>
          <a:lstStyle/>
          <a:p>
            <a:pPr marL="514984" indent="-502920">
              <a:lnSpc>
                <a:spcPct val="150000"/>
              </a:lnSpc>
              <a:buSzPct val="123529"/>
              <a:buChar char="•"/>
              <a:tabLst>
                <a:tab pos="515620" algn="l"/>
              </a:tabLst>
            </a:pPr>
            <a:r>
              <a:rPr sz="4400">
                <a:latin typeface="Cambria"/>
                <a:cs typeface="Cambria"/>
              </a:rPr>
              <a:t>Đ</a:t>
            </a:r>
            <a:r>
              <a:rPr lang="en-US" sz="4400">
                <a:latin typeface="Cambria"/>
                <a:cs typeface="Cambria"/>
              </a:rPr>
              <a:t>ể</a:t>
            </a:r>
            <a:r>
              <a:rPr sz="4400">
                <a:latin typeface="Cambria"/>
                <a:cs typeface="Cambria"/>
              </a:rPr>
              <a:t> </a:t>
            </a:r>
            <a:r>
              <a:rPr sz="4400" dirty="0">
                <a:latin typeface="Cambria"/>
                <a:cs typeface="Cambria"/>
              </a:rPr>
              <a:t>chı́nh xác hoá bài </a:t>
            </a:r>
            <a:r>
              <a:rPr sz="4400">
                <a:latin typeface="Cambria"/>
                <a:cs typeface="Cambria"/>
              </a:rPr>
              <a:t>toán đ</a:t>
            </a:r>
            <a:r>
              <a:rPr lang="en-US" sz="4400">
                <a:latin typeface="Cambria"/>
                <a:cs typeface="Cambria"/>
              </a:rPr>
              <a:t>ặ</a:t>
            </a:r>
            <a:r>
              <a:rPr sz="4400">
                <a:latin typeface="Cambria"/>
                <a:cs typeface="Cambria"/>
              </a:rPr>
              <a:t>t </a:t>
            </a:r>
            <a:r>
              <a:rPr sz="4400" dirty="0">
                <a:latin typeface="Cambria"/>
                <a:cs typeface="Cambria"/>
              </a:rPr>
              <a:t>ra này</a:t>
            </a:r>
            <a:r>
              <a:rPr sz="4400">
                <a:latin typeface="Cambria"/>
                <a:cs typeface="Cambria"/>
              </a:rPr>
              <a:t>, c</a:t>
            </a:r>
            <a:r>
              <a:rPr lang="en-US" sz="4400">
                <a:latin typeface="Cambria"/>
                <a:cs typeface="Cambria"/>
              </a:rPr>
              <a:t>ầ</a:t>
            </a:r>
            <a:r>
              <a:rPr sz="4400">
                <a:latin typeface="Cambria"/>
                <a:cs typeface="Cambria"/>
              </a:rPr>
              <a:t>n giải quy</a:t>
            </a:r>
            <a:r>
              <a:rPr lang="en-US" sz="4400">
                <a:latin typeface="Cambria"/>
                <a:cs typeface="Cambria"/>
              </a:rPr>
              <a:t>ế</a:t>
            </a:r>
            <a:r>
              <a:rPr sz="4400">
                <a:latin typeface="Cambria"/>
                <a:cs typeface="Cambria"/>
              </a:rPr>
              <a:t>t </a:t>
            </a:r>
            <a:r>
              <a:rPr sz="4400" dirty="0">
                <a:latin typeface="Cambria"/>
                <a:cs typeface="Cambria"/>
              </a:rPr>
              <a:t>các bài toán con;</a:t>
            </a:r>
            <a:endParaRPr sz="4400">
              <a:latin typeface="Cambria"/>
              <a:cs typeface="Cambria"/>
            </a:endParaRPr>
          </a:p>
          <a:p>
            <a:pPr marL="514984" indent="-502920">
              <a:lnSpc>
                <a:spcPct val="150000"/>
              </a:lnSpc>
              <a:buSzPct val="123529"/>
              <a:buChar char="•"/>
              <a:tabLst>
                <a:tab pos="515620" algn="l"/>
              </a:tabLst>
            </a:pPr>
            <a:r>
              <a:rPr sz="4400">
                <a:latin typeface="Cambria"/>
                <a:cs typeface="Cambria"/>
              </a:rPr>
              <a:t>Ch</a:t>
            </a:r>
            <a:r>
              <a:rPr lang="en-US" sz="4400">
                <a:latin typeface="Cambria"/>
                <a:cs typeface="Cambria"/>
              </a:rPr>
              <a:t>ẳ</a:t>
            </a:r>
            <a:r>
              <a:rPr sz="4400">
                <a:latin typeface="Cambria"/>
                <a:cs typeface="Cambria"/>
              </a:rPr>
              <a:t>ng </a:t>
            </a:r>
            <a:r>
              <a:rPr sz="4400" dirty="0">
                <a:latin typeface="Cambria"/>
                <a:cs typeface="Cambria"/>
              </a:rPr>
              <a:t>hạn suy </a:t>
            </a:r>
            <a:r>
              <a:rPr sz="4400">
                <a:latin typeface="Cambria"/>
                <a:cs typeface="Cambria"/>
              </a:rPr>
              <a:t>đoán v</a:t>
            </a:r>
            <a:r>
              <a:rPr lang="en-US" sz="4400">
                <a:latin typeface="Cambria"/>
                <a:cs typeface="Cambria"/>
              </a:rPr>
              <a:t>ề</a:t>
            </a:r>
            <a:r>
              <a:rPr sz="4400">
                <a:latin typeface="Cambria"/>
                <a:cs typeface="Cambria"/>
              </a:rPr>
              <a:t> </a:t>
            </a:r>
            <a:r>
              <a:rPr sz="4400" b="1" i="1" dirty="0">
                <a:latin typeface="Cambria"/>
                <a:cs typeface="Cambria"/>
              </a:rPr>
              <a:t>nhân thân </a:t>
            </a:r>
            <a:r>
              <a:rPr sz="4400" dirty="0">
                <a:latin typeface="Cambria"/>
                <a:cs typeface="Cambria"/>
              </a:rPr>
              <a:t>căn cứ vào </a:t>
            </a:r>
            <a:r>
              <a:rPr sz="4400">
                <a:latin typeface="Cambria"/>
                <a:cs typeface="Cambria"/>
              </a:rPr>
              <a:t>4 ti</a:t>
            </a:r>
            <a:r>
              <a:rPr lang="en-US" sz="4400">
                <a:latin typeface="Cambria"/>
                <a:cs typeface="Cambria"/>
              </a:rPr>
              <a:t>ề</a:t>
            </a:r>
            <a:r>
              <a:rPr sz="4400">
                <a:latin typeface="Cambria"/>
                <a:cs typeface="Cambria"/>
              </a:rPr>
              <a:t>n đ</a:t>
            </a:r>
            <a:r>
              <a:rPr lang="en-US" sz="4400">
                <a:latin typeface="Cambria"/>
                <a:cs typeface="Cambria"/>
              </a:rPr>
              <a:t>ề</a:t>
            </a:r>
            <a:r>
              <a:rPr sz="4400">
                <a:latin typeface="Cambria"/>
                <a:cs typeface="Cambria"/>
              </a:rPr>
              <a:t> </a:t>
            </a:r>
            <a:r>
              <a:rPr sz="4400" dirty="0">
                <a:latin typeface="Cambria"/>
                <a:cs typeface="Cambria"/>
              </a:rPr>
              <a:t>là:</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Tu</a:t>
            </a:r>
            <a:r>
              <a:rPr lang="en-US" sz="4400">
                <a:solidFill>
                  <a:srgbClr val="011993"/>
                </a:solidFill>
                <a:latin typeface="Cambria"/>
                <a:cs typeface="Cambria"/>
              </a:rPr>
              <a:t>ổ</a:t>
            </a:r>
            <a:r>
              <a:rPr sz="4400">
                <a:solidFill>
                  <a:srgbClr val="011993"/>
                </a:solidFill>
                <a:latin typeface="Cambria"/>
                <a:cs typeface="Cambria"/>
              </a:rPr>
              <a:t>i</a:t>
            </a:r>
            <a:endParaRPr sz="4400">
              <a:latin typeface="Cambria"/>
              <a:cs typeface="Cambria"/>
            </a:endParaRPr>
          </a:p>
          <a:p>
            <a:pPr marL="1059180" lvl="1" indent="-544830">
              <a:lnSpc>
                <a:spcPct val="150000"/>
              </a:lnSpc>
              <a:buSzPct val="123529"/>
              <a:buFont typeface="Microsoft Sans Serif"/>
              <a:buChar char="‣"/>
              <a:tabLst>
                <a:tab pos="1059815" algn="l"/>
                <a:tab pos="3175000" algn="l"/>
              </a:tabLst>
            </a:pPr>
            <a:r>
              <a:rPr sz="4400">
                <a:solidFill>
                  <a:srgbClr val="011993"/>
                </a:solidFill>
                <a:latin typeface="Cambria"/>
                <a:cs typeface="Cambria"/>
              </a:rPr>
              <a:t>Tr</a:t>
            </a:r>
            <a:r>
              <a:rPr lang="en-US" sz="4400">
                <a:solidFill>
                  <a:srgbClr val="011993"/>
                </a:solidFill>
                <a:latin typeface="Cambria"/>
                <a:cs typeface="Cambria"/>
              </a:rPr>
              <a:t>ìn</a:t>
            </a:r>
            <a:r>
              <a:rPr sz="4400">
                <a:solidFill>
                  <a:srgbClr val="011993"/>
                </a:solidFill>
                <a:latin typeface="Cambria"/>
                <a:cs typeface="Cambria"/>
              </a:rPr>
              <a:t>h đ</a:t>
            </a:r>
            <a:r>
              <a:rPr lang="en-US" sz="4400">
                <a:solidFill>
                  <a:srgbClr val="011993"/>
                </a:solidFill>
                <a:latin typeface="Cambria"/>
                <a:cs typeface="Cambria"/>
              </a:rPr>
              <a:t>ộ</a:t>
            </a:r>
          </a:p>
          <a:p>
            <a:pPr marL="514350" lvl="1">
              <a:lnSpc>
                <a:spcPct val="150000"/>
              </a:lnSpc>
              <a:buSzPct val="123529"/>
              <a:tabLst>
                <a:tab pos="1058863" algn="l"/>
              </a:tabLst>
            </a:pPr>
            <a:r>
              <a:rPr lang="en-US" sz="4400">
                <a:solidFill>
                  <a:srgbClr val="011993"/>
                </a:solidFill>
                <a:latin typeface="Cambria"/>
                <a:cs typeface="Cambria"/>
              </a:rPr>
              <a:t>	</a:t>
            </a:r>
            <a:r>
              <a:rPr sz="4400">
                <a:solidFill>
                  <a:srgbClr val="011993"/>
                </a:solidFill>
                <a:latin typeface="Cambria"/>
                <a:cs typeface="Cambria"/>
              </a:rPr>
              <a:t>học v</a:t>
            </a:r>
            <a:r>
              <a:rPr lang="en-US" sz="4400">
                <a:solidFill>
                  <a:srgbClr val="011993"/>
                </a:solidFill>
                <a:latin typeface="Cambria"/>
                <a:cs typeface="Cambria"/>
              </a:rPr>
              <a:t>ấ</a:t>
            </a:r>
            <a:r>
              <a:rPr sz="4400">
                <a:solidFill>
                  <a:srgbClr val="011993"/>
                </a:solidFill>
                <a:latin typeface="Cambria"/>
                <a:cs typeface="Cambria"/>
              </a:rPr>
              <a:t>n</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a:t>
            </a:r>
            <a:r>
              <a:rPr lang="en-US" sz="4400">
                <a:solidFill>
                  <a:srgbClr val="011993"/>
                </a:solidFill>
                <a:latin typeface="Cambria"/>
                <a:cs typeface="Cambria"/>
              </a:rPr>
              <a:t>ì</a:t>
            </a:r>
            <a:r>
              <a:rPr sz="4400">
                <a:solidFill>
                  <a:srgbClr val="011993"/>
                </a:solidFill>
                <a:latin typeface="Cambria"/>
                <a:cs typeface="Cambria"/>
              </a:rPr>
              <a:t>nh trạng </a:t>
            </a:r>
            <a:endParaRPr lang="en-US" sz="4400">
              <a:solidFill>
                <a:srgbClr val="011993"/>
              </a:solidFill>
              <a:latin typeface="Cambria"/>
              <a:cs typeface="Cambria"/>
            </a:endParaRPr>
          </a:p>
          <a:p>
            <a:pPr marL="514350" lvl="1">
              <a:lnSpc>
                <a:spcPct val="150000"/>
              </a:lnSpc>
              <a:buSzPct val="123529"/>
              <a:tabLst>
                <a:tab pos="1059815" algn="l"/>
              </a:tabLst>
            </a:pPr>
            <a:r>
              <a:rPr lang="en-US" sz="4400">
                <a:solidFill>
                  <a:srgbClr val="011993"/>
                </a:solidFill>
                <a:latin typeface="Cambria"/>
                <a:cs typeface="Cambria"/>
              </a:rPr>
              <a:t>	</a:t>
            </a:r>
            <a:r>
              <a:rPr sz="4400">
                <a:solidFill>
                  <a:srgbClr val="011993"/>
                </a:solidFill>
                <a:latin typeface="Cambria"/>
                <a:cs typeface="Cambria"/>
              </a:rPr>
              <a:t>h</a:t>
            </a:r>
            <a:r>
              <a:rPr lang="en-US" sz="4400">
                <a:solidFill>
                  <a:srgbClr val="011993"/>
                </a:solidFill>
                <a:latin typeface="Cambria"/>
                <a:cs typeface="Cambria"/>
              </a:rPr>
              <a:t>ô</a:t>
            </a:r>
            <a:r>
              <a:rPr sz="4400">
                <a:solidFill>
                  <a:srgbClr val="011993"/>
                </a:solidFill>
                <a:latin typeface="Cambria"/>
                <a:cs typeface="Cambria"/>
              </a:rPr>
              <a:t>n </a:t>
            </a:r>
            <a:r>
              <a:rPr sz="4400" dirty="0">
                <a:solidFill>
                  <a:srgbClr val="011993"/>
                </a:solidFill>
                <a:latin typeface="Cambria"/>
                <a:cs typeface="Cambria"/>
              </a:rPr>
              <a:t>nhân</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S</a:t>
            </a:r>
            <a:r>
              <a:rPr lang="en-US" sz="4400">
                <a:solidFill>
                  <a:srgbClr val="011993"/>
                </a:solidFill>
                <a:latin typeface="Cambria"/>
                <a:cs typeface="Cambria"/>
              </a:rPr>
              <a:t>ố</a:t>
            </a:r>
            <a:r>
              <a:rPr sz="4400">
                <a:solidFill>
                  <a:srgbClr val="011993"/>
                </a:solidFill>
                <a:latin typeface="Cambria"/>
                <a:cs typeface="Cambria"/>
              </a:rPr>
              <a:t> </a:t>
            </a:r>
            <a:r>
              <a:rPr sz="4400" dirty="0">
                <a:solidFill>
                  <a:srgbClr val="011993"/>
                </a:solidFill>
                <a:latin typeface="Cambria"/>
                <a:cs typeface="Cambria"/>
              </a:rPr>
              <a:t>con</a:t>
            </a:r>
            <a:endParaRPr sz="4400">
              <a:latin typeface="Cambria"/>
              <a:cs typeface="Cambria"/>
            </a:endParaRPr>
          </a:p>
        </p:txBody>
      </p:sp>
      <p:sp>
        <p:nvSpPr>
          <p:cNvPr id="5" name="object 5"/>
          <p:cNvSpPr txBox="1">
            <a:spLocks noGrp="1"/>
          </p:cNvSpPr>
          <p:nvPr>
            <p:ph type="ftr" sz="quarter" idx="5"/>
          </p:nvPr>
        </p:nvSpPr>
        <p:spPr>
          <a:xfrm>
            <a:off x="181641" y="10580399"/>
            <a:ext cx="4993005" cy="316753"/>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6" name="object 6"/>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0279" y="473075"/>
            <a:ext cx="10861599" cy="1268296"/>
          </a:xfrm>
          <a:prstGeom prst="rect">
            <a:avLst/>
          </a:prstGeom>
        </p:spPr>
        <p:txBody>
          <a:bodyPr vert="horz" wrap="square" lIns="0" tIns="158750" rIns="0" bIns="0" rtlCol="0">
            <a:spAutoFit/>
          </a:bodyPr>
          <a:lstStyle/>
          <a:p>
            <a:pPr marL="514984" indent="-502920">
              <a:lnSpc>
                <a:spcPct val="150000"/>
              </a:lnSpc>
              <a:buSzPct val="123529"/>
              <a:buChar char="•"/>
              <a:tabLst>
                <a:tab pos="515620" algn="l"/>
              </a:tabLst>
            </a:pPr>
            <a:r>
              <a:rPr sz="4800" dirty="0">
                <a:latin typeface="Cambria"/>
                <a:cs typeface="Cambria"/>
              </a:rPr>
              <a:t>Suy </a:t>
            </a:r>
            <a:r>
              <a:rPr sz="4800">
                <a:latin typeface="Cambria"/>
                <a:cs typeface="Cambria"/>
              </a:rPr>
              <a:t>đoán v</a:t>
            </a:r>
            <a:r>
              <a:rPr lang="en-US" sz="4800">
                <a:latin typeface="Cambria"/>
                <a:cs typeface="Cambria"/>
              </a:rPr>
              <a:t>ề</a:t>
            </a:r>
            <a:r>
              <a:rPr sz="4800">
                <a:latin typeface="Cambria"/>
                <a:cs typeface="Cambria"/>
              </a:rPr>
              <a:t> </a:t>
            </a:r>
            <a:r>
              <a:rPr sz="4800" b="1" i="1" dirty="0">
                <a:latin typeface="Cambria"/>
                <a:cs typeface="Cambria"/>
              </a:rPr>
              <a:t>tài chính </a:t>
            </a:r>
            <a:r>
              <a:rPr sz="4800" dirty="0">
                <a:latin typeface="Cambria"/>
                <a:cs typeface="Cambria"/>
              </a:rPr>
              <a:t>căn </a:t>
            </a:r>
            <a:r>
              <a:rPr sz="4800">
                <a:latin typeface="Cambria"/>
                <a:cs typeface="Cambria"/>
              </a:rPr>
              <a:t>cứ v</a:t>
            </a:r>
            <a:r>
              <a:rPr lang="en-US" sz="4800">
                <a:latin typeface="Cambria"/>
                <a:cs typeface="Cambria"/>
              </a:rPr>
              <a:t>ào</a:t>
            </a:r>
            <a:endParaRPr sz="4800">
              <a:latin typeface="Cambria"/>
              <a:cs typeface="Cambria"/>
            </a:endParaRP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spc="-60"/>
              <a:t>Điều khiển mờ và ứng dụng</a:t>
            </a:r>
            <a:endParaRPr spc="15" dirty="0"/>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spc="15" dirty="0"/>
              <a:t>8</a:t>
            </a:fld>
            <a:endParaRPr spc="15"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0" y="2149475"/>
            <a:ext cx="15570826" cy="78277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object 2"/>
          <p:cNvSpPr txBox="1"/>
          <p:nvPr/>
        </p:nvSpPr>
        <p:spPr>
          <a:xfrm>
            <a:off x="360279" y="1907319"/>
            <a:ext cx="3927399" cy="8624156"/>
          </a:xfrm>
          <a:prstGeom prst="rect">
            <a:avLst/>
          </a:prstGeom>
        </p:spPr>
        <p:txBody>
          <a:bodyPr vert="horz" wrap="square" lIns="0" tIns="158750" rIns="0" bIns="0" rtlCol="0">
            <a:spAutoFit/>
          </a:bodyPr>
          <a:lstStyle/>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Thu nh</a:t>
            </a:r>
            <a:r>
              <a:rPr lang="en-US" sz="4400">
                <a:solidFill>
                  <a:srgbClr val="011993"/>
                </a:solidFill>
                <a:latin typeface="Cambria"/>
                <a:cs typeface="Cambria"/>
              </a:rPr>
              <a:t>ậ</a:t>
            </a:r>
            <a:r>
              <a:rPr sz="4400">
                <a:solidFill>
                  <a:srgbClr val="011993"/>
                </a:solidFill>
                <a:latin typeface="Cambria"/>
                <a:cs typeface="Cambria"/>
              </a:rPr>
              <a:t>p h</a:t>
            </a:r>
            <a:r>
              <a:rPr lang="en-US" sz="4400">
                <a:solidFill>
                  <a:srgbClr val="011993"/>
                </a:solidFill>
                <a:latin typeface="Cambria"/>
                <a:cs typeface="Cambria"/>
              </a:rPr>
              <a:t>ằ</a:t>
            </a:r>
            <a:r>
              <a:rPr sz="4400">
                <a:solidFill>
                  <a:srgbClr val="011993"/>
                </a:solidFill>
                <a:latin typeface="Cambria"/>
                <a:cs typeface="Cambria"/>
              </a:rPr>
              <a:t>ng </a:t>
            </a:r>
            <a:r>
              <a:rPr sz="4400" dirty="0">
                <a:solidFill>
                  <a:srgbClr val="011993"/>
                </a:solidFill>
                <a:latin typeface="Cambria"/>
                <a:cs typeface="Cambria"/>
              </a:rPr>
              <a:t>tháng</a:t>
            </a:r>
            <a:endParaRPr sz="4400">
              <a:latin typeface="Cambria"/>
              <a:cs typeface="Cambria"/>
            </a:endParaRPr>
          </a:p>
          <a:p>
            <a:pPr marL="1059180" lvl="1" indent="-544830">
              <a:buSzPct val="123529"/>
              <a:buFont typeface="Microsoft Sans Serif"/>
              <a:buChar char="‣"/>
              <a:tabLst>
                <a:tab pos="1059815" algn="l"/>
              </a:tabLst>
            </a:pPr>
            <a:endParaRPr lang="en-US" sz="4400">
              <a:solidFill>
                <a:srgbClr val="011993"/>
              </a:solidFill>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Tha</a:t>
            </a:r>
            <a:r>
              <a:rPr sz="4400" dirty="0">
                <a:solidFill>
                  <a:srgbClr val="011993"/>
                </a:solidFill>
                <a:latin typeface="Cambria"/>
                <a:cs typeface="Cambria"/>
              </a:rPr>
              <a:t>̂m niên công tác</a:t>
            </a:r>
            <a:endParaRPr sz="4400">
              <a:latin typeface="Cambria"/>
              <a:cs typeface="Cambria"/>
            </a:endParaRPr>
          </a:p>
          <a:p>
            <a:pPr marL="1059180" lvl="1" indent="-544830">
              <a:buSzPct val="123529"/>
              <a:buFont typeface="Microsoft Sans Serif"/>
              <a:buChar char="‣"/>
              <a:tabLst>
                <a:tab pos="1059815" algn="l"/>
              </a:tabLst>
            </a:pPr>
            <a:endParaRPr lang="en-US" sz="4400">
              <a:solidFill>
                <a:srgbClr val="011993"/>
              </a:solidFill>
              <a:latin typeface="Cambria"/>
              <a:cs typeface="Cambria"/>
            </a:endParaRPr>
          </a:p>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Loại hợp đ</a:t>
            </a:r>
            <a:r>
              <a:rPr lang="en-US" sz="4400">
                <a:solidFill>
                  <a:srgbClr val="011993"/>
                </a:solidFill>
                <a:latin typeface="Cambria"/>
                <a:cs typeface="Cambria"/>
              </a:rPr>
              <a:t>ồ</a:t>
            </a:r>
            <a:r>
              <a:rPr sz="4400">
                <a:solidFill>
                  <a:srgbClr val="011993"/>
                </a:solidFill>
                <a:latin typeface="Cambria"/>
                <a:cs typeface="Cambria"/>
              </a:rPr>
              <a:t>ng</a:t>
            </a:r>
            <a:r>
              <a:rPr lang="en-US" sz="4400">
                <a:solidFill>
                  <a:srgbClr val="011993"/>
                </a:solidFill>
                <a:latin typeface="Cambria"/>
                <a:cs typeface="Cambria"/>
              </a:rPr>
              <a:t> </a:t>
            </a:r>
            <a:r>
              <a:rPr sz="4400">
                <a:solidFill>
                  <a:srgbClr val="011993"/>
                </a:solidFill>
                <a:latin typeface="Cambria"/>
                <a:cs typeface="Cambria"/>
              </a:rPr>
              <a:t>lao đ</a:t>
            </a:r>
            <a:r>
              <a:rPr lang="en-US" sz="4400">
                <a:solidFill>
                  <a:srgbClr val="011993"/>
                </a:solidFill>
                <a:latin typeface="Cambria"/>
                <a:cs typeface="Cambria"/>
              </a:rPr>
              <a:t>ộ</a:t>
            </a:r>
            <a:r>
              <a:rPr sz="4400">
                <a:solidFill>
                  <a:srgbClr val="011993"/>
                </a:solidFill>
                <a:latin typeface="Cambria"/>
                <a:cs typeface="Cambria"/>
              </a:rPr>
              <a:t>ng</a:t>
            </a:r>
            <a:endParaRPr sz="4400">
              <a:latin typeface="Cambria"/>
              <a:cs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0016" y="408739"/>
            <a:ext cx="13944600" cy="898964"/>
          </a:xfrm>
          <a:prstGeom prst="rect">
            <a:avLst/>
          </a:prstGeom>
        </p:spPr>
        <p:txBody>
          <a:bodyPr vert="horz" wrap="square" lIns="0" tIns="158750" rIns="0" bIns="0" rtlCol="0">
            <a:spAutoFit/>
          </a:bodyPr>
          <a:lstStyle/>
          <a:p>
            <a:pPr marL="514984" indent="-502920">
              <a:lnSpc>
                <a:spcPct val="100000"/>
              </a:lnSpc>
              <a:spcBef>
                <a:spcPts val="1250"/>
              </a:spcBef>
              <a:buSzPct val="123529"/>
              <a:buFont typeface="Cambria"/>
              <a:buChar char="•"/>
              <a:tabLst>
                <a:tab pos="515620" algn="l"/>
              </a:tabLst>
            </a:pPr>
            <a:r>
              <a:rPr sz="4800" b="1" i="1" dirty="0">
                <a:latin typeface="Cambria"/>
                <a:cs typeface="Cambria"/>
              </a:rPr>
              <a:t>Tài sản </a:t>
            </a:r>
            <a:r>
              <a:rPr sz="4800" dirty="0">
                <a:latin typeface="Cambria"/>
                <a:cs typeface="Cambria"/>
              </a:rPr>
              <a:t>đảm bảo căn cứ vào giá trị tài </a:t>
            </a:r>
            <a:r>
              <a:rPr sz="4800">
                <a:latin typeface="Cambria"/>
                <a:cs typeface="Cambria"/>
              </a:rPr>
              <a:t>sản:</a:t>
            </a:r>
          </a:p>
        </p:txBody>
      </p:sp>
      <p:sp>
        <p:nvSpPr>
          <p:cNvPr id="4" name="object 4"/>
          <p:cNvSpPr txBox="1">
            <a:spLocks noGrp="1"/>
          </p:cNvSpPr>
          <p:nvPr>
            <p:ph type="ftr" sz="quarter" idx="5"/>
          </p:nvPr>
        </p:nvSpPr>
        <p:spPr>
          <a:xfrm>
            <a:off x="181641" y="10580399"/>
            <a:ext cx="4993005" cy="296684"/>
          </a:xfrm>
          <a:prstGeom prst="rect">
            <a:avLst/>
          </a:prstGeom>
        </p:spPr>
        <p:txBody>
          <a:bodyPr vert="horz" wrap="square" lIns="0" tIns="8890" rIns="0" bIns="0" rtlCol="0">
            <a:spAutoFit/>
          </a:bodyPr>
          <a:lstStyle/>
          <a:p>
            <a:pPr marL="899160" marR="5080" indent="-887094">
              <a:lnSpc>
                <a:spcPts val="2390"/>
              </a:lnSpc>
              <a:spcBef>
                <a:spcPts val="70"/>
              </a:spcBef>
            </a:pPr>
            <a:r>
              <a:rPr lang="en-US"/>
              <a:t>Điều khiển mờ và ứng dụng</a:t>
            </a:r>
            <a:endParaRPr dirty="0"/>
          </a:p>
        </p:txBody>
      </p:sp>
      <p:sp>
        <p:nvSpPr>
          <p:cNvPr id="5" name="object 5"/>
          <p:cNvSpPr txBox="1">
            <a:spLocks noGrp="1"/>
          </p:cNvSpPr>
          <p:nvPr>
            <p:ph type="sldNum" sz="quarter" idx="7"/>
          </p:nvPr>
        </p:nvSpPr>
        <p:spPr>
          <a:xfrm>
            <a:off x="18950223" y="10819703"/>
            <a:ext cx="391159" cy="230832"/>
          </a:xfrm>
          <a:prstGeom prst="rect">
            <a:avLst/>
          </a:prstGeom>
        </p:spPr>
        <p:txBody>
          <a:bodyPr vert="horz" wrap="square" lIns="0" tIns="7620" rIns="0" bIns="0" rtlCol="0">
            <a:spAutoFit/>
          </a:bodyPr>
          <a:lstStyle/>
          <a:p>
            <a:pPr marL="38100">
              <a:lnSpc>
                <a:spcPct val="100000"/>
              </a:lnSpc>
              <a:spcBef>
                <a:spcPts val="60"/>
              </a:spcBef>
            </a:pPr>
            <a:fld id="{81D60167-4931-47E6-BA6A-407CBD079E47}" type="slidenum">
              <a:rPr dirty="0"/>
              <a:t>9</a:t>
            </a:fld>
            <a:endParaRPr dirty="0"/>
          </a:p>
        </p:txBody>
      </p:sp>
      <p:sp>
        <p:nvSpPr>
          <p:cNvPr id="6" name="object 2"/>
          <p:cNvSpPr txBox="1"/>
          <p:nvPr/>
        </p:nvSpPr>
        <p:spPr>
          <a:xfrm>
            <a:off x="222250" y="1812724"/>
            <a:ext cx="3276600" cy="4222951"/>
          </a:xfrm>
          <a:prstGeom prst="rect">
            <a:avLst/>
          </a:prstGeom>
        </p:spPr>
        <p:txBody>
          <a:bodyPr vert="horz" wrap="square" lIns="0" tIns="158750" rIns="0" bIns="0" rtlCol="0">
            <a:spAutoFit/>
          </a:bodyPr>
          <a:lstStyle/>
          <a:p>
            <a:pPr marL="1059180" lvl="1" indent="-544830">
              <a:lnSpc>
                <a:spcPct val="150000"/>
              </a:lnSpc>
              <a:buSzPct val="123529"/>
              <a:buFont typeface="Microsoft Sans Serif"/>
              <a:buChar char="‣"/>
              <a:tabLst>
                <a:tab pos="1059815" algn="l"/>
              </a:tabLst>
            </a:pPr>
            <a:r>
              <a:rPr sz="4400">
                <a:solidFill>
                  <a:srgbClr val="011993"/>
                </a:solidFill>
                <a:latin typeface="Cambria"/>
                <a:cs typeface="Cambria"/>
              </a:rPr>
              <a:t>Xe </a:t>
            </a:r>
            <a:r>
              <a:rPr sz="4400" dirty="0">
                <a:solidFill>
                  <a:srgbClr val="011993"/>
                </a:solidFill>
                <a:latin typeface="Cambria"/>
                <a:cs typeface="Cambria"/>
              </a:rPr>
              <a:t>hơi</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Nhà ở</a:t>
            </a:r>
            <a:endParaRPr sz="4400">
              <a:latin typeface="Cambria"/>
              <a:cs typeface="Cambria"/>
            </a:endParaRPr>
          </a:p>
          <a:p>
            <a:pPr marL="1059180" lvl="1" indent="-544830">
              <a:lnSpc>
                <a:spcPct val="150000"/>
              </a:lnSpc>
              <a:buSzPct val="123529"/>
              <a:buFont typeface="Microsoft Sans Serif"/>
              <a:buChar char="‣"/>
              <a:tabLst>
                <a:tab pos="1059815" algn="l"/>
              </a:tabLst>
            </a:pPr>
            <a:r>
              <a:rPr sz="4400" dirty="0">
                <a:solidFill>
                  <a:srgbClr val="011993"/>
                </a:solidFill>
                <a:latin typeface="Cambria"/>
                <a:cs typeface="Cambria"/>
              </a:rPr>
              <a:t>Các loại khác</a:t>
            </a:r>
            <a:endParaRPr sz="4400">
              <a:latin typeface="Cambria"/>
              <a:cs typeface="Cambria"/>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450" y="1740066"/>
            <a:ext cx="16628512" cy="81056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1518</TotalTime>
  <Words>3338</Words>
  <Application>Microsoft Office PowerPoint</Application>
  <PresentationFormat>Custom</PresentationFormat>
  <Paragraphs>306</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MT</vt:lpstr>
      <vt:lpstr>Calibri</vt:lpstr>
      <vt:lpstr>Cambria</vt:lpstr>
      <vt:lpstr>Microsoft Sans Serif</vt:lpstr>
      <vt:lpstr>Times New Roman</vt:lpstr>
      <vt:lpstr>Times New Roman (Headings)</vt:lpstr>
      <vt:lpstr>Office Theme</vt:lpstr>
      <vt:lpstr>Logic mờ và ứng dụng Fuzzy Logic and its Applicấions</vt:lpstr>
      <vt:lpstr>Sử dụng lập luận mờ trong  bài toán điều khiển</vt:lpstr>
      <vt:lpstr>Ví dụ 21</vt:lpstr>
      <vt:lpstr>PowerPoint Presentation</vt:lpstr>
      <vt:lpstr>PowerPoint Presentation</vt:lpstr>
      <vt:lpstr>PowerPoint Presentation</vt:lpstr>
      <vt:lpstr>Bài tập</vt:lpstr>
      <vt:lpstr>PowerPoint Presentation</vt:lpstr>
      <vt:lpstr>PowerPoint Presentation</vt:lpstr>
      <vt:lpstr>Ví dụ 22</vt:lpstr>
      <vt:lpstr>PowerPoint Presentation</vt:lpstr>
      <vt:lpstr>PowerPoint Presentation</vt:lpstr>
      <vt:lpstr>Ví dụ 23</vt:lpstr>
      <vt:lpstr>PowerPoint Presentation</vt:lpstr>
      <vt:lpstr>PowerPoint Presentation</vt:lpstr>
      <vt:lpstr>PowerPoint Presentation</vt:lpstr>
      <vt:lpstr>PowerPoint Presentation</vt:lpstr>
      <vt:lpstr>Bài tập</vt:lpstr>
      <vt:lpstr>PowerPoint Presentation</vt:lpstr>
      <vt:lpstr>Ví dụ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FL&amp;App</dc:title>
  <dc:creator>Admin</dc:creator>
  <cp:lastModifiedBy>Phúc. Nguyễn Thị Diễm (2)</cp:lastModifiedBy>
  <cp:revision>98</cp:revision>
  <dcterms:created xsi:type="dcterms:W3CDTF">2023-05-19T22:07:53Z</dcterms:created>
  <dcterms:modified xsi:type="dcterms:W3CDTF">2023-08-09T23:30:09Z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2021-10-04T00:00:00Z</vt:filetime>
  </property>
  <property fmtid="{D5CDD505-2E9C-101B-9397-08002B2CF9AE}" pid="3" name="Creator">
    <vt:lpwstr>Keynote(Infix Pro)</vt:lpwstr>
  </property>
  <property fmtid="{D5CDD505-2E9C-101B-9397-08002B2CF9AE}" pid="4" name="LastSaved">
    <vt:filetime>2023-05-19T00:00:00Z</vt:filetime>
  </property>
</Properties>
</file>